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p:sldMasterIdLst>
    <p:sldMasterId id="2147483702" r:id="rId1"/>
  </p:sldMasterIdLst>
  <p:notesMasterIdLst>
    <p:notesMasterId r:id="rId56"/>
  </p:notesMasterIdLst>
  <p:handoutMasterIdLst>
    <p:handoutMasterId r:id="rId57"/>
  </p:handoutMasterIdLst>
  <p:sldIdLst>
    <p:sldId id="256" r:id="rId2"/>
    <p:sldId id="262" r:id="rId3"/>
    <p:sldId id="257" r:id="rId4"/>
    <p:sldId id="271" r:id="rId5"/>
    <p:sldId id="338" r:id="rId6"/>
    <p:sldId id="341" r:id="rId7"/>
    <p:sldId id="339" r:id="rId8"/>
    <p:sldId id="276" r:id="rId9"/>
    <p:sldId id="342" r:id="rId10"/>
    <p:sldId id="293" r:id="rId11"/>
    <p:sldId id="343" r:id="rId12"/>
    <p:sldId id="344" r:id="rId13"/>
    <p:sldId id="345" r:id="rId14"/>
    <p:sldId id="346" r:id="rId15"/>
    <p:sldId id="350" r:id="rId16"/>
    <p:sldId id="349" r:id="rId17"/>
    <p:sldId id="388" r:id="rId18"/>
    <p:sldId id="393" r:id="rId19"/>
    <p:sldId id="352" r:id="rId20"/>
    <p:sldId id="394" r:id="rId21"/>
    <p:sldId id="354" r:id="rId22"/>
    <p:sldId id="355" r:id="rId23"/>
    <p:sldId id="357" r:id="rId24"/>
    <p:sldId id="359" r:id="rId25"/>
    <p:sldId id="358" r:id="rId26"/>
    <p:sldId id="360" r:id="rId27"/>
    <p:sldId id="361" r:id="rId28"/>
    <p:sldId id="362" r:id="rId29"/>
    <p:sldId id="363" r:id="rId30"/>
    <p:sldId id="364" r:id="rId31"/>
    <p:sldId id="387" r:id="rId32"/>
    <p:sldId id="365" r:id="rId33"/>
    <p:sldId id="367" r:id="rId34"/>
    <p:sldId id="366" r:id="rId35"/>
    <p:sldId id="368" r:id="rId36"/>
    <p:sldId id="369" r:id="rId37"/>
    <p:sldId id="370" r:id="rId38"/>
    <p:sldId id="372" r:id="rId39"/>
    <p:sldId id="373" r:id="rId40"/>
    <p:sldId id="375" r:id="rId41"/>
    <p:sldId id="376" r:id="rId42"/>
    <p:sldId id="377" r:id="rId43"/>
    <p:sldId id="378" r:id="rId44"/>
    <p:sldId id="379" r:id="rId45"/>
    <p:sldId id="380" r:id="rId46"/>
    <p:sldId id="381" r:id="rId47"/>
    <p:sldId id="382" r:id="rId48"/>
    <p:sldId id="383" r:id="rId49"/>
    <p:sldId id="384" r:id="rId50"/>
    <p:sldId id="385" r:id="rId51"/>
    <p:sldId id="386" r:id="rId52"/>
    <p:sldId id="395" r:id="rId53"/>
    <p:sldId id="275" r:id="rId54"/>
    <p:sldId id="396" r:id="rId55"/>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93D81CF-94F2-401A-BA57-92F5A7B2D0C5}" styleName="中度样式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616DA210-FB5B-4158-B5E0-FEB733F419BA}" styleName="浅色样式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7E9639D4-E3E2-4D34-9284-5A2195B3D0D7}" styleName="浅色样式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B301B821-A1FF-4177-AEE7-76D212191A09}" styleName="中度样式 1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490"/>
    <p:restoredTop sz="74802" autoAdjust="0"/>
  </p:normalViewPr>
  <p:slideViewPr>
    <p:cSldViewPr>
      <p:cViewPr>
        <p:scale>
          <a:sx n="69" d="100"/>
          <a:sy n="69" d="100"/>
        </p:scale>
        <p:origin x="576" y="-56"/>
      </p:cViewPr>
      <p:guideLst>
        <p:guide orient="horz" pos="2160"/>
        <p:guide pos="2880"/>
      </p:guideLst>
    </p:cSldViewPr>
  </p:slideViewPr>
  <p:notesTextViewPr>
    <p:cViewPr>
      <p:scale>
        <a:sx n="100" d="100"/>
        <a:sy n="100" d="100"/>
      </p:scale>
      <p:origin x="0" y="-200"/>
    </p:cViewPr>
  </p:notesTextViewPr>
  <p:sorterViewPr>
    <p:cViewPr>
      <p:scale>
        <a:sx n="66" d="100"/>
        <a:sy n="66" d="100"/>
      </p:scale>
      <p:origin x="0" y="0"/>
    </p:cViewPr>
  </p:sorterViewPr>
  <p:notesViewPr>
    <p:cSldViewPr snapToGrid="0" snapToObjects="1">
      <p:cViewPr varScale="1">
        <p:scale>
          <a:sx n="66" d="100"/>
          <a:sy n="66" d="100"/>
        </p:scale>
        <p:origin x="-4072" y="-11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notesMaster" Target="notesMasters/notesMaster1.xml"/><Relationship Id="rId57" Type="http://schemas.openxmlformats.org/officeDocument/2006/relationships/handoutMaster" Target="handoutMasters/handoutMaster1.xml"/><Relationship Id="rId58" Type="http://schemas.openxmlformats.org/officeDocument/2006/relationships/presProps" Target="presProps.xml"/><Relationship Id="rId59" Type="http://schemas.openxmlformats.org/officeDocument/2006/relationships/viewProps" Target="viewProp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theme" Target="theme/theme1.xml"/><Relationship Id="rId61"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6E2BC82-4967-264D-A341-708A355329E7}" type="datetime1">
              <a:rPr kumimoji="1" lang="en-US" altLang="zh-CN" smtClean="0"/>
              <a:t>3/21/18</a:t>
            </a:fld>
            <a:endParaRPr kumimoji="1"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zh-CN" altLang="en-US"/>
          </a:p>
        </p:txBody>
      </p:sp>
      <p:sp>
        <p:nvSpPr>
          <p:cNvPr id="5" name="幻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9C7EBE9-9B0B-4A45-9787-FB52D125FDA5}" type="slidenum">
              <a:rPr kumimoji="1" lang="zh-CN" altLang="en-US" smtClean="0"/>
              <a:t>‹#›</a:t>
            </a:fld>
            <a:endParaRPr kumimoji="1" lang="zh-CN" altLang="en-US"/>
          </a:p>
        </p:txBody>
      </p:sp>
    </p:spTree>
    <p:extLst>
      <p:ext uri="{BB962C8B-B14F-4D97-AF65-F5344CB8AC3E}">
        <p14:creationId xmlns:p14="http://schemas.microsoft.com/office/powerpoint/2010/main" val="305393519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CDA3697-FD1F-854E-8B65-09E90C2BE640}" type="datetime1">
              <a:rPr kumimoji="1" lang="en-US" altLang="zh-CN" smtClean="0"/>
              <a:t>3/21/18</a:t>
            </a:fld>
            <a:endParaRPr kumimoji="1"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A901930-D9BF-574A-83B1-710E555590F9}" type="slidenum">
              <a:rPr kumimoji="1" lang="zh-CN" altLang="en-US" smtClean="0"/>
              <a:t>‹#›</a:t>
            </a:fld>
            <a:endParaRPr kumimoji="1" lang="zh-CN" altLang="en-US"/>
          </a:p>
        </p:txBody>
      </p:sp>
    </p:spTree>
    <p:extLst>
      <p:ext uri="{BB962C8B-B14F-4D97-AF65-F5344CB8AC3E}">
        <p14:creationId xmlns:p14="http://schemas.microsoft.com/office/powerpoint/2010/main" val="1194521050"/>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0A901930-D9BF-574A-83B1-710E555590F9}" type="slidenum">
              <a:rPr kumimoji="1" lang="zh-CN" altLang="en-US" smtClean="0"/>
              <a:t>0</a:t>
            </a:fld>
            <a:endParaRPr kumimoji="1" lang="zh-CN" altLang="en-US"/>
          </a:p>
        </p:txBody>
      </p:sp>
    </p:spTree>
    <p:extLst>
      <p:ext uri="{BB962C8B-B14F-4D97-AF65-F5344CB8AC3E}">
        <p14:creationId xmlns:p14="http://schemas.microsoft.com/office/powerpoint/2010/main" val="15213988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A901930-D9BF-574A-83B1-710E555590F9}" type="slidenum">
              <a:rPr kumimoji="1" lang="zh-CN" altLang="en-US" smtClean="0"/>
              <a:t>9</a:t>
            </a:fld>
            <a:endParaRPr kumimoji="1" lang="zh-CN" altLang="en-US"/>
          </a:p>
        </p:txBody>
      </p:sp>
    </p:spTree>
    <p:extLst>
      <p:ext uri="{BB962C8B-B14F-4D97-AF65-F5344CB8AC3E}">
        <p14:creationId xmlns:p14="http://schemas.microsoft.com/office/powerpoint/2010/main" val="31991838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所谓概要数据就是对原始查询轨迹使用降维的策略得到后的数据，但不是所有的降维策略都行，我们要保证降维后的概要数据具有多粒度特性，即降维后数据粒度越粗，所占用的数据空间越小，也越能概数据。而粒度越细，所占用的数据空间月多，也越能描述数据的详细信息。</a:t>
            </a:r>
          </a:p>
        </p:txBody>
      </p:sp>
      <p:sp>
        <p:nvSpPr>
          <p:cNvPr id="4" name="幻灯片编号占位符 3"/>
          <p:cNvSpPr>
            <a:spLocks noGrp="1"/>
          </p:cNvSpPr>
          <p:nvPr>
            <p:ph type="sldNum" sz="quarter" idx="10"/>
          </p:nvPr>
        </p:nvSpPr>
        <p:spPr/>
        <p:txBody>
          <a:bodyPr/>
          <a:lstStyle/>
          <a:p>
            <a:fld id="{0A901930-D9BF-574A-83B1-710E555590F9}" type="slidenum">
              <a:rPr kumimoji="1" lang="zh-CN" altLang="en-US" smtClean="0"/>
              <a:t>10</a:t>
            </a:fld>
            <a:endParaRPr kumimoji="1" lang="zh-CN" altLang="en-US"/>
          </a:p>
        </p:txBody>
      </p:sp>
    </p:spTree>
    <p:extLst>
      <p:ext uri="{BB962C8B-B14F-4D97-AF65-F5344CB8AC3E}">
        <p14:creationId xmlns:p14="http://schemas.microsoft.com/office/powerpoint/2010/main" val="12323372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有了这样的概要数据后，我们还要保证能根据概要数据快速计算距离范围。有了距离范围后，我们就可以根据已有的策略进行剪枝。除此之外，我们需要保证所计算出来的范围会随着概要粒度变细的过程而逐渐变紧。</a:t>
            </a:r>
          </a:p>
          <a:p>
            <a:endParaRPr kumimoji="1" lang="zh-CN" altLang="en-US" dirty="0"/>
          </a:p>
        </p:txBody>
      </p:sp>
      <p:sp>
        <p:nvSpPr>
          <p:cNvPr id="4" name="幻灯片编号占位符 3"/>
          <p:cNvSpPr>
            <a:spLocks noGrp="1"/>
          </p:cNvSpPr>
          <p:nvPr>
            <p:ph type="sldNum" sz="quarter" idx="10"/>
          </p:nvPr>
        </p:nvSpPr>
        <p:spPr/>
        <p:txBody>
          <a:bodyPr/>
          <a:lstStyle/>
          <a:p>
            <a:fld id="{0A901930-D9BF-574A-83B1-710E555590F9}" type="slidenum">
              <a:rPr kumimoji="1" lang="zh-CN" altLang="en-US" smtClean="0"/>
              <a:t>11</a:t>
            </a:fld>
            <a:endParaRPr kumimoji="1" lang="zh-CN" altLang="en-US"/>
          </a:p>
        </p:txBody>
      </p:sp>
    </p:spTree>
    <p:extLst>
      <p:ext uri="{BB962C8B-B14F-4D97-AF65-F5344CB8AC3E}">
        <p14:creationId xmlns:p14="http://schemas.microsoft.com/office/powerpoint/2010/main" val="21444661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假设，我们的数据分布在</a:t>
            </a:r>
            <a:r>
              <a:rPr kumimoji="1" lang="en-US" altLang="zh-CN" dirty="0" smtClean="0"/>
              <a:t>1</a:t>
            </a:r>
            <a:r>
              <a:rPr kumimoji="1" lang="zh-CN" altLang="en-US" dirty="0" smtClean="0"/>
              <a:t>万台结点上，我们可能需要最粗粒度的数据就能过滤掉</a:t>
            </a:r>
            <a:r>
              <a:rPr kumimoji="1" lang="en-US" altLang="zh-CN" dirty="0" smtClean="0"/>
              <a:t>5000</a:t>
            </a:r>
            <a:r>
              <a:rPr kumimoji="1" lang="zh-CN" altLang="en-US" dirty="0" smtClean="0"/>
              <a:t>台，使用粒度二能继续过滤掉</a:t>
            </a:r>
            <a:r>
              <a:rPr kumimoji="1" lang="en-US" altLang="zh-CN" dirty="0" smtClean="0"/>
              <a:t>2000</a:t>
            </a:r>
            <a:r>
              <a:rPr kumimoji="1" lang="zh-CN" altLang="en-US" dirty="0" smtClean="0"/>
              <a:t>台。。。不断使用更细粒度的数据，能逐步过滤掉更多的候选。</a:t>
            </a:r>
          </a:p>
          <a:p>
            <a:r>
              <a:rPr kumimoji="1" lang="zh-CN" altLang="en-US" dirty="0" smtClean="0"/>
              <a:t>（在整个思想中，距离范围的计算开销往往远小于真实距离的计算开销，因此这样的算法框架除了能降低通信开销还能降低时间复杂度）</a:t>
            </a:r>
          </a:p>
        </p:txBody>
      </p:sp>
      <p:sp>
        <p:nvSpPr>
          <p:cNvPr id="4" name="幻灯片编号占位符 3"/>
          <p:cNvSpPr>
            <a:spLocks noGrp="1"/>
          </p:cNvSpPr>
          <p:nvPr>
            <p:ph type="sldNum" sz="quarter" idx="10"/>
          </p:nvPr>
        </p:nvSpPr>
        <p:spPr/>
        <p:txBody>
          <a:bodyPr/>
          <a:lstStyle/>
          <a:p>
            <a:fld id="{0A901930-D9BF-574A-83B1-710E555590F9}" type="slidenum">
              <a:rPr kumimoji="1" lang="zh-CN" altLang="en-US" smtClean="0"/>
              <a:t>12</a:t>
            </a:fld>
            <a:endParaRPr kumimoji="1" lang="zh-CN" altLang="en-US"/>
          </a:p>
        </p:txBody>
      </p:sp>
    </p:spTree>
    <p:extLst>
      <p:ext uri="{BB962C8B-B14F-4D97-AF65-F5344CB8AC3E}">
        <p14:creationId xmlns:p14="http://schemas.microsoft.com/office/powerpoint/2010/main" val="10987235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FTB</a:t>
            </a:r>
            <a:r>
              <a:rPr kumimoji="1" lang="zh-CN" altLang="en-US" dirty="0" smtClean="0"/>
              <a:t>思想依赖两个东西一个就是我们所说的越来越近的的上、下界范围，另一个就是剪枝原理。其中上下界范围的思想所示。其中横坐标代表概要数据的粒度。黑色代表一条轨迹与候选的真实距离，该值并不会随着粒度而变化。但所设计的上、下界会随着粒度越来越细而变得越来越紧。并最终等于真实值。</a:t>
            </a:r>
            <a:endParaRPr kumimoji="1" lang="zh-CN" altLang="en-US" dirty="0"/>
          </a:p>
        </p:txBody>
      </p:sp>
      <p:sp>
        <p:nvSpPr>
          <p:cNvPr id="4" name="幻灯片编号占位符 3"/>
          <p:cNvSpPr>
            <a:spLocks noGrp="1"/>
          </p:cNvSpPr>
          <p:nvPr>
            <p:ph type="sldNum" sz="quarter" idx="10"/>
          </p:nvPr>
        </p:nvSpPr>
        <p:spPr/>
        <p:txBody>
          <a:bodyPr/>
          <a:lstStyle/>
          <a:p>
            <a:fld id="{0A901930-D9BF-574A-83B1-710E555590F9}" type="slidenum">
              <a:rPr kumimoji="1" lang="zh-CN" altLang="en-US" smtClean="0"/>
              <a:t>14</a:t>
            </a:fld>
            <a:endParaRPr kumimoji="1" lang="zh-CN" altLang="en-US"/>
          </a:p>
        </p:txBody>
      </p:sp>
    </p:spTree>
    <p:extLst>
      <p:ext uri="{BB962C8B-B14F-4D97-AF65-F5344CB8AC3E}">
        <p14:creationId xmlns:p14="http://schemas.microsoft.com/office/powerpoint/2010/main" val="14591447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下面将介绍我们的剪枝原理，在此之前，我们介绍界特征的定义。界特征记录了 一条轨迹的</a:t>
            </a:r>
            <a:r>
              <a:rPr kumimoji="1" lang="en-US" altLang="zh-CN" dirty="0" smtClean="0"/>
              <a:t>ID</a:t>
            </a:r>
            <a:r>
              <a:rPr kumimoji="1" lang="zh-CN" altLang="en-US" dirty="0" smtClean="0"/>
              <a:t>，以及</a:t>
            </a:r>
            <a:endParaRPr kumimoji="1" lang="zh-CN" altLang="en-US" dirty="0"/>
          </a:p>
        </p:txBody>
      </p:sp>
      <p:sp>
        <p:nvSpPr>
          <p:cNvPr id="4" name="幻灯片编号占位符 3"/>
          <p:cNvSpPr>
            <a:spLocks noGrp="1"/>
          </p:cNvSpPr>
          <p:nvPr>
            <p:ph type="sldNum" sz="quarter" idx="10"/>
          </p:nvPr>
        </p:nvSpPr>
        <p:spPr/>
        <p:txBody>
          <a:bodyPr/>
          <a:lstStyle/>
          <a:p>
            <a:fld id="{0A901930-D9BF-574A-83B1-710E555590F9}" type="slidenum">
              <a:rPr kumimoji="1" lang="zh-CN" altLang="en-US" smtClean="0"/>
              <a:t>15</a:t>
            </a:fld>
            <a:endParaRPr kumimoji="1" lang="zh-CN" altLang="en-US"/>
          </a:p>
        </p:txBody>
      </p:sp>
    </p:spTree>
    <p:extLst>
      <p:ext uri="{BB962C8B-B14F-4D97-AF65-F5344CB8AC3E}">
        <p14:creationId xmlns:p14="http://schemas.microsoft.com/office/powerpoint/2010/main" val="6354258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我们用这幅图来介绍剪枝原理。我们红色圆圈代表轨迹的真实距离，空心圆圈代表上界，空心三角形代表下界。</a:t>
            </a:r>
          </a:p>
          <a:p>
            <a:r>
              <a:rPr kumimoji="1" lang="zh-CN" altLang="en-US" dirty="0" smtClean="0"/>
              <a:t>假设我们我们将</a:t>
            </a:r>
            <a:r>
              <a:rPr kumimoji="1" lang="en-US" altLang="zh-CN" dirty="0" smtClean="0"/>
              <a:t>S</a:t>
            </a:r>
            <a:r>
              <a:rPr kumimoji="1" lang="zh-CN" altLang="en-US" dirty="0" smtClean="0"/>
              <a:t>集合中的 界特征按照 上界 从高到低排序。</a:t>
            </a:r>
            <a:endParaRPr kumimoji="1" lang="zh-CN" altLang="en-US" dirty="0"/>
          </a:p>
        </p:txBody>
      </p:sp>
      <p:sp>
        <p:nvSpPr>
          <p:cNvPr id="4" name="幻灯片编号占位符 3"/>
          <p:cNvSpPr>
            <a:spLocks noGrp="1"/>
          </p:cNvSpPr>
          <p:nvPr>
            <p:ph type="sldNum" sz="quarter" idx="10"/>
          </p:nvPr>
        </p:nvSpPr>
        <p:spPr/>
        <p:txBody>
          <a:bodyPr/>
          <a:lstStyle/>
          <a:p>
            <a:fld id="{0A901930-D9BF-574A-83B1-710E555590F9}" type="slidenum">
              <a:rPr kumimoji="1" lang="zh-CN" altLang="en-US" smtClean="0"/>
              <a:t>16</a:t>
            </a:fld>
            <a:endParaRPr kumimoji="1" lang="zh-CN" altLang="en-US"/>
          </a:p>
        </p:txBody>
      </p:sp>
    </p:spTree>
    <p:extLst>
      <p:ext uri="{BB962C8B-B14F-4D97-AF65-F5344CB8AC3E}">
        <p14:creationId xmlns:p14="http://schemas.microsoft.com/office/powerpoint/2010/main" val="10142104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自检并反馈：返回剩余候选数，若不再包含候选，则结束循环。</a:t>
            </a:r>
          </a:p>
          <a:p>
            <a:r>
              <a:rPr kumimoji="1" lang="zh-CN" altLang="en-US" dirty="0" smtClean="0"/>
              <a:t>汇总：计算总的剩余候选数，将不再包含候选的节点移除。若总候选数为</a:t>
            </a:r>
            <a:r>
              <a:rPr kumimoji="1" lang="en-US" altLang="zh-CN" dirty="0" smtClean="0"/>
              <a:t>k</a:t>
            </a:r>
            <a:r>
              <a:rPr kumimoji="1" lang="zh-CN" altLang="en-US" dirty="0" smtClean="0"/>
              <a:t>，则结束循环。否则继续。</a:t>
            </a:r>
          </a:p>
        </p:txBody>
      </p:sp>
      <p:sp>
        <p:nvSpPr>
          <p:cNvPr id="4" name="幻灯片编号占位符 3"/>
          <p:cNvSpPr>
            <a:spLocks noGrp="1"/>
          </p:cNvSpPr>
          <p:nvPr>
            <p:ph type="sldNum" sz="quarter" idx="10"/>
          </p:nvPr>
        </p:nvSpPr>
        <p:spPr/>
        <p:txBody>
          <a:bodyPr/>
          <a:lstStyle/>
          <a:p>
            <a:fld id="{0A901930-D9BF-574A-83B1-710E555590F9}" type="slidenum">
              <a:rPr kumimoji="1" lang="zh-CN" altLang="en-US" smtClean="0"/>
              <a:t>17</a:t>
            </a:fld>
            <a:endParaRPr kumimoji="1" lang="zh-CN" altLang="en-US"/>
          </a:p>
        </p:txBody>
      </p:sp>
    </p:spTree>
    <p:extLst>
      <p:ext uri="{BB962C8B-B14F-4D97-AF65-F5344CB8AC3E}">
        <p14:creationId xmlns:p14="http://schemas.microsoft.com/office/powerpoint/2010/main" val="16448835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与</a:t>
            </a:r>
            <a:r>
              <a:rPr kumimoji="1" lang="en-US" altLang="zh-CN" dirty="0" smtClean="0"/>
              <a:t>FTB</a:t>
            </a:r>
            <a:r>
              <a:rPr kumimoji="1" lang="zh-CN" altLang="en-US" dirty="0" smtClean="0"/>
              <a:t>框架不同，</a:t>
            </a:r>
            <a:r>
              <a:rPr kumimoji="1" lang="en-US" altLang="zh-CN" dirty="0" smtClean="0"/>
              <a:t>FLB</a:t>
            </a:r>
            <a:r>
              <a:rPr kumimoji="1" lang="zh-CN" altLang="en-US" dirty="0" smtClean="0"/>
              <a:t>框架是用于处理根据概要数据设计出下界的情况，当概要数据不断由粗到细粒度发送过程中，距离的下界会不断接近其真实距离，那什么情况将该候选剪枝掉呢？为此，我们假知道第</a:t>
            </a:r>
            <a:r>
              <a:rPr kumimoji="1" lang="en-US" altLang="zh-CN" dirty="0" smtClean="0"/>
              <a:t>k</a:t>
            </a:r>
            <a:r>
              <a:rPr kumimoji="1" lang="zh-CN" altLang="en-US" dirty="0" smtClean="0"/>
              <a:t>小距离</a:t>
            </a:r>
            <a:r>
              <a:rPr kumimoji="1" lang="en-US" altLang="zh-CN" dirty="0" smtClean="0"/>
              <a:t>, </a:t>
            </a:r>
            <a:r>
              <a:rPr kumimoji="1" lang="zh-CN" altLang="en-US" dirty="0" smtClean="0"/>
              <a:t>如果当下界大于该值，那么他的真实距离一定也大于该值</a:t>
            </a:r>
            <a:r>
              <a:rPr kumimoji="1" lang="en-US" altLang="zh-CN" dirty="0" smtClean="0"/>
              <a:t>,</a:t>
            </a:r>
            <a:r>
              <a:rPr kumimoji="1" lang="zh-CN" altLang="en-US" dirty="0" smtClean="0"/>
              <a:t>此时将其从候选集中移除。但实际情况中，由于全局第</a:t>
            </a:r>
            <a:r>
              <a:rPr kumimoji="1" lang="en-US" altLang="zh-CN" dirty="0" smtClean="0"/>
              <a:t>k</a:t>
            </a:r>
            <a:r>
              <a:rPr kumimoji="1" lang="zh-CN" altLang="en-US" dirty="0" smtClean="0"/>
              <a:t>小距离值很难一开始就知道，为此，我们设计了一个全局剪枝阈值</a:t>
            </a:r>
            <a:r>
              <a:rPr kumimoji="1" lang="en-US" altLang="zh-CN" dirty="0" smtClean="0"/>
              <a:t>theta</a:t>
            </a:r>
            <a:r>
              <a:rPr kumimoji="1" lang="zh-CN" altLang="en-US" dirty="0" smtClean="0"/>
              <a:t>由高到低不断逼近全局第</a:t>
            </a:r>
            <a:r>
              <a:rPr kumimoji="1" lang="en-US" altLang="zh-CN" dirty="0" smtClean="0"/>
              <a:t>k</a:t>
            </a:r>
            <a:r>
              <a:rPr kumimoji="1" lang="zh-CN" altLang="en-US" dirty="0" smtClean="0"/>
              <a:t>小距离值，只要当某个候选的下界 大于</a:t>
            </a:r>
            <a:r>
              <a:rPr kumimoji="1" lang="en-US" altLang="zh-CN" dirty="0" smtClean="0"/>
              <a:t>theta</a:t>
            </a:r>
            <a:r>
              <a:rPr kumimoji="1" lang="zh-CN" altLang="en-US" dirty="0" smtClean="0"/>
              <a:t>时，该候选就可以被剪枝掉。</a:t>
            </a:r>
            <a:endParaRPr kumimoji="1" lang="zh-CN" altLang="en-US" dirty="0"/>
          </a:p>
        </p:txBody>
      </p:sp>
      <p:sp>
        <p:nvSpPr>
          <p:cNvPr id="4" name="幻灯片编号占位符 3"/>
          <p:cNvSpPr>
            <a:spLocks noGrp="1"/>
          </p:cNvSpPr>
          <p:nvPr>
            <p:ph type="sldNum" sz="quarter" idx="10"/>
          </p:nvPr>
        </p:nvSpPr>
        <p:spPr/>
        <p:txBody>
          <a:bodyPr/>
          <a:lstStyle/>
          <a:p>
            <a:fld id="{0A901930-D9BF-574A-83B1-710E555590F9}" type="slidenum">
              <a:rPr kumimoji="1" lang="zh-CN" altLang="en-US" smtClean="0"/>
              <a:t>18</a:t>
            </a:fld>
            <a:endParaRPr kumimoji="1" lang="zh-CN" altLang="en-US"/>
          </a:p>
        </p:txBody>
      </p:sp>
    </p:spTree>
    <p:extLst>
      <p:ext uri="{BB962C8B-B14F-4D97-AF65-F5344CB8AC3E}">
        <p14:creationId xmlns:p14="http://schemas.microsoft.com/office/powerpoint/2010/main" val="18233909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自检并反馈：返回剩余候选数，若不再包含候选，则结束循环。</a:t>
            </a:r>
          </a:p>
          <a:p>
            <a:r>
              <a:rPr kumimoji="1" lang="zh-CN" altLang="en-US" dirty="0" smtClean="0"/>
              <a:t>汇总：计算总的剩余候选数，将不再包含候选的节点移除。若总候选数为</a:t>
            </a:r>
            <a:r>
              <a:rPr kumimoji="1" lang="en-US" altLang="zh-CN" dirty="0" smtClean="0"/>
              <a:t>k</a:t>
            </a:r>
            <a:r>
              <a:rPr kumimoji="1" lang="zh-CN" altLang="en-US" dirty="0" smtClean="0"/>
              <a:t>，则结束循环。否则继续</a:t>
            </a:r>
            <a:r>
              <a:rPr kumimoji="1" lang="zh-CN" altLang="en-US" dirty="0" smtClean="0"/>
              <a:t>。</a:t>
            </a:r>
          </a:p>
          <a:p>
            <a:r>
              <a:rPr kumimoji="1" lang="zh-CN" altLang="en-US" dirty="0" smtClean="0"/>
              <a:t>在</a:t>
            </a:r>
            <a:r>
              <a:rPr kumimoji="1" lang="en-US" altLang="zh-CN" dirty="0" smtClean="0"/>
              <a:t>FLB</a:t>
            </a:r>
            <a:r>
              <a:rPr kumimoji="1" lang="zh-CN" altLang="en-US" dirty="0" smtClean="0"/>
              <a:t>的收取结果阶段，若所剩的候选数超过</a:t>
            </a:r>
            <a:r>
              <a:rPr kumimoji="1" lang="en-US" altLang="zh-CN" dirty="0" smtClean="0"/>
              <a:t>k</a:t>
            </a:r>
            <a:r>
              <a:rPr kumimoji="1" lang="zh-CN" altLang="en-US" dirty="0" smtClean="0"/>
              <a:t>个，则会将轨迹发送到剩下的节点，以计算真实距离。并从中找出距离最近的</a:t>
            </a:r>
            <a:r>
              <a:rPr kumimoji="1" lang="en-US" altLang="zh-CN" dirty="0" smtClean="0"/>
              <a:t>k</a:t>
            </a:r>
            <a:r>
              <a:rPr kumimoji="1" lang="zh-CN" altLang="en-US" dirty="0" smtClean="0"/>
              <a:t>个。</a:t>
            </a:r>
            <a:endParaRPr kumimoji="1" lang="zh-CN" altLang="en-US" dirty="0" smtClean="0"/>
          </a:p>
        </p:txBody>
      </p:sp>
      <p:sp>
        <p:nvSpPr>
          <p:cNvPr id="4" name="幻灯片编号占位符 3"/>
          <p:cNvSpPr>
            <a:spLocks noGrp="1"/>
          </p:cNvSpPr>
          <p:nvPr>
            <p:ph type="sldNum" sz="quarter" idx="10"/>
          </p:nvPr>
        </p:nvSpPr>
        <p:spPr/>
        <p:txBody>
          <a:bodyPr/>
          <a:lstStyle/>
          <a:p>
            <a:fld id="{0A901930-D9BF-574A-83B1-710E555590F9}" type="slidenum">
              <a:rPr kumimoji="1" lang="zh-CN" altLang="en-US" smtClean="0"/>
              <a:t>19</a:t>
            </a:fld>
            <a:endParaRPr kumimoji="1" lang="zh-CN" altLang="en-US"/>
          </a:p>
        </p:txBody>
      </p:sp>
    </p:spTree>
    <p:extLst>
      <p:ext uri="{BB962C8B-B14F-4D97-AF65-F5344CB8AC3E}">
        <p14:creationId xmlns:p14="http://schemas.microsoft.com/office/powerpoint/2010/main" val="1653447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A901930-D9BF-574A-83B1-710E555590F9}" type="slidenum">
              <a:rPr kumimoji="1" lang="zh-CN" altLang="en-US" smtClean="0"/>
              <a:t>1</a:t>
            </a:fld>
            <a:endParaRPr kumimoji="1" lang="zh-CN" altLang="en-US"/>
          </a:p>
        </p:txBody>
      </p:sp>
    </p:spTree>
    <p:extLst>
      <p:ext uri="{BB962C8B-B14F-4D97-AF65-F5344CB8AC3E}">
        <p14:creationId xmlns:p14="http://schemas.microsoft.com/office/powerpoint/2010/main" val="114135186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A901930-D9BF-574A-83B1-710E555590F9}" type="slidenum">
              <a:rPr kumimoji="1" lang="zh-CN" altLang="en-US" smtClean="0"/>
              <a:t>20</a:t>
            </a:fld>
            <a:endParaRPr kumimoji="1" lang="zh-CN" altLang="en-US"/>
          </a:p>
        </p:txBody>
      </p:sp>
    </p:spTree>
    <p:extLst>
      <p:ext uri="{BB962C8B-B14F-4D97-AF65-F5344CB8AC3E}">
        <p14:creationId xmlns:p14="http://schemas.microsoft.com/office/powerpoint/2010/main" val="16740706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err="1" smtClean="0"/>
              <a:t>Haar</a:t>
            </a:r>
            <a:r>
              <a:rPr kumimoji="1" lang="zh-CN" altLang="en-US" dirty="0" smtClean="0"/>
              <a:t>小波变换过程</a:t>
            </a:r>
            <a:r>
              <a:rPr kumimoji="1" lang="zh-CN" altLang="en-US" baseline="0" dirty="0" smtClean="0"/>
              <a:t> 是一个自底向上，构建一颗树的过程，其中叶子节点包含了原始时间序列的数据，我们从叶子节点开始，对相邻的两个点，进行正则化 和 、差运算。比如</a:t>
            </a:r>
            <a:r>
              <a:rPr kumimoji="1" lang="en-US" altLang="zh-CN" baseline="0" dirty="0" smtClean="0"/>
              <a:t>8</a:t>
            </a:r>
            <a:r>
              <a:rPr kumimoji="1" lang="zh-CN" altLang="en-US" baseline="0" dirty="0" smtClean="0"/>
              <a:t>和</a:t>
            </a:r>
            <a:r>
              <a:rPr kumimoji="1" lang="en-US" altLang="zh-CN" baseline="0" dirty="0" smtClean="0"/>
              <a:t>6</a:t>
            </a:r>
            <a:r>
              <a:rPr kumimoji="1" lang="zh-CN" altLang="en-US" baseline="0" dirty="0" smtClean="0"/>
              <a:t>，他们的和是</a:t>
            </a:r>
            <a:r>
              <a:rPr kumimoji="1" lang="en-US" altLang="zh-CN" baseline="0" dirty="0" smtClean="0"/>
              <a:t>14</a:t>
            </a:r>
            <a:r>
              <a:rPr kumimoji="1" lang="zh-CN" altLang="en-US" baseline="0" dirty="0" smtClean="0"/>
              <a:t>，差是</a:t>
            </a:r>
            <a:r>
              <a:rPr kumimoji="1" lang="en-US" altLang="zh-CN" baseline="0" dirty="0" smtClean="0"/>
              <a:t>2</a:t>
            </a:r>
            <a:r>
              <a:rPr kumimoji="1" lang="zh-CN" altLang="en-US" baseline="0" dirty="0" smtClean="0"/>
              <a:t>。我们对这两个值除以根号</a:t>
            </a:r>
            <a:r>
              <a:rPr kumimoji="1" lang="en-US" altLang="zh-CN" baseline="0" dirty="0" smtClean="0"/>
              <a:t>2</a:t>
            </a:r>
            <a:r>
              <a:rPr kumimoji="1" lang="zh-CN" altLang="en-US" baseline="0" dirty="0" smtClean="0"/>
              <a:t>。称为正则化因子。 这一层的节点，我们对每个结点同时保留正则化的和、差值。接下来，我们继续对相邻两个结点的正则化的和 继续进行正则化运算。（比如）</a:t>
            </a:r>
          </a:p>
          <a:p>
            <a:r>
              <a:rPr kumimoji="1" lang="zh-CN" altLang="en-US" dirty="0" smtClean="0"/>
              <a:t>该过程持续计算知道，某一层仅剩下一个和和差的情况。</a:t>
            </a:r>
          </a:p>
        </p:txBody>
      </p:sp>
      <p:sp>
        <p:nvSpPr>
          <p:cNvPr id="4" name="幻灯片编号占位符 3"/>
          <p:cNvSpPr>
            <a:spLocks noGrp="1"/>
          </p:cNvSpPr>
          <p:nvPr>
            <p:ph type="sldNum" sz="quarter" idx="10"/>
          </p:nvPr>
        </p:nvSpPr>
        <p:spPr/>
        <p:txBody>
          <a:bodyPr/>
          <a:lstStyle/>
          <a:p>
            <a:fld id="{0A901930-D9BF-574A-83B1-710E555590F9}" type="slidenum">
              <a:rPr kumimoji="1" lang="zh-CN" altLang="en-US" smtClean="0"/>
              <a:t>22</a:t>
            </a:fld>
            <a:endParaRPr kumimoji="1" lang="zh-CN" altLang="en-US"/>
          </a:p>
        </p:txBody>
      </p:sp>
    </p:spTree>
    <p:extLst>
      <p:ext uri="{BB962C8B-B14F-4D97-AF65-F5344CB8AC3E}">
        <p14:creationId xmlns:p14="http://schemas.microsoft.com/office/powerpoint/2010/main" val="21473800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以上示例是对一维数据进行处理，对于多维的轨迹数据，我们可以将轨迹中的每个点看做一个多维向量，可以同样进行正则化求和求差运算。</a:t>
            </a:r>
          </a:p>
          <a:p>
            <a:pPr marL="0" marR="0" indent="0" algn="l" defTabSz="457200" rtl="0" eaLnBrk="1" fontAlgn="auto" latinLnBrk="0" hangingPunct="1">
              <a:lnSpc>
                <a:spcPct val="100000"/>
              </a:lnSpc>
              <a:spcBef>
                <a:spcPts val="0"/>
              </a:spcBef>
              <a:spcAft>
                <a:spcPts val="0"/>
              </a:spcAft>
              <a:buClrTx/>
              <a:buSzTx/>
              <a:buFontTx/>
              <a:buNone/>
              <a:tabLst/>
              <a:defRPr/>
            </a:pPr>
            <a:r>
              <a:rPr kumimoji="1" lang="zh-CN" altLang="en-US" dirty="0" smtClean="0"/>
              <a:t>我们把最终的和值和由高到低的每层的差值 称为</a:t>
            </a:r>
            <a:r>
              <a:rPr kumimoji="1" lang="en-US" altLang="zh-CN" dirty="0" err="1" smtClean="0"/>
              <a:t>haar</a:t>
            </a:r>
            <a:r>
              <a:rPr kumimoji="1" lang="zh-CN" altLang="en-US" dirty="0" smtClean="0"/>
              <a:t>小波的系数。</a:t>
            </a:r>
          </a:p>
          <a:p>
            <a:endParaRPr kumimoji="1" lang="zh-CN" altLang="en-US" dirty="0"/>
          </a:p>
        </p:txBody>
      </p:sp>
      <p:sp>
        <p:nvSpPr>
          <p:cNvPr id="4" name="幻灯片编号占位符 3"/>
          <p:cNvSpPr>
            <a:spLocks noGrp="1"/>
          </p:cNvSpPr>
          <p:nvPr>
            <p:ph type="sldNum" sz="quarter" idx="10"/>
          </p:nvPr>
        </p:nvSpPr>
        <p:spPr/>
        <p:txBody>
          <a:bodyPr/>
          <a:lstStyle/>
          <a:p>
            <a:fld id="{0A901930-D9BF-574A-83B1-710E555590F9}" type="slidenum">
              <a:rPr kumimoji="1" lang="zh-CN" altLang="en-US" smtClean="0"/>
              <a:t>23</a:t>
            </a:fld>
            <a:endParaRPr kumimoji="1" lang="zh-CN" altLang="en-US"/>
          </a:p>
        </p:txBody>
      </p:sp>
    </p:spTree>
    <p:extLst>
      <p:ext uri="{BB962C8B-B14F-4D97-AF65-F5344CB8AC3E}">
        <p14:creationId xmlns:p14="http://schemas.microsoft.com/office/powerpoint/2010/main" val="30869991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求了系数有什么用呢？</a:t>
            </a:r>
          </a:p>
          <a:p>
            <a:endParaRPr kumimoji="1" lang="zh-CN" altLang="en-US" dirty="0"/>
          </a:p>
        </p:txBody>
      </p:sp>
      <p:sp>
        <p:nvSpPr>
          <p:cNvPr id="4" name="幻灯片编号占位符 3"/>
          <p:cNvSpPr>
            <a:spLocks noGrp="1"/>
          </p:cNvSpPr>
          <p:nvPr>
            <p:ph type="sldNum" sz="quarter" idx="10"/>
          </p:nvPr>
        </p:nvSpPr>
        <p:spPr/>
        <p:txBody>
          <a:bodyPr/>
          <a:lstStyle/>
          <a:p>
            <a:fld id="{0A901930-D9BF-574A-83B1-710E555590F9}" type="slidenum">
              <a:rPr kumimoji="1" lang="zh-CN" altLang="en-US" smtClean="0"/>
              <a:t>24</a:t>
            </a:fld>
            <a:endParaRPr kumimoji="1" lang="zh-CN" altLang="en-US"/>
          </a:p>
        </p:txBody>
      </p:sp>
    </p:spTree>
    <p:extLst>
      <p:ext uri="{BB962C8B-B14F-4D97-AF65-F5344CB8AC3E}">
        <p14:creationId xmlns:p14="http://schemas.microsoft.com/office/powerpoint/2010/main" val="53731052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0A901930-D9BF-574A-83B1-710E555590F9}" type="slidenum">
              <a:rPr kumimoji="1" lang="zh-CN" altLang="en-US" smtClean="0"/>
              <a:t>25</a:t>
            </a:fld>
            <a:endParaRPr kumimoji="1" lang="zh-CN" altLang="en-US"/>
          </a:p>
        </p:txBody>
      </p:sp>
    </p:spTree>
    <p:extLst>
      <p:ext uri="{BB962C8B-B14F-4D97-AF65-F5344CB8AC3E}">
        <p14:creationId xmlns:p14="http://schemas.microsoft.com/office/powerpoint/2010/main" val="167980948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0A901930-D9BF-574A-83B1-710E555590F9}" type="slidenum">
              <a:rPr kumimoji="1" lang="zh-CN" altLang="en-US" smtClean="0"/>
              <a:t>26</a:t>
            </a:fld>
            <a:endParaRPr kumimoji="1" lang="zh-CN" altLang="en-US"/>
          </a:p>
        </p:txBody>
      </p:sp>
    </p:spTree>
    <p:extLst>
      <p:ext uri="{BB962C8B-B14F-4D97-AF65-F5344CB8AC3E}">
        <p14:creationId xmlns:p14="http://schemas.microsoft.com/office/powerpoint/2010/main" val="117115545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0A901930-D9BF-574A-83B1-710E555590F9}" type="slidenum">
              <a:rPr kumimoji="1" lang="zh-CN" altLang="en-US" smtClean="0"/>
              <a:t>27</a:t>
            </a:fld>
            <a:endParaRPr kumimoji="1" lang="zh-CN" altLang="en-US"/>
          </a:p>
        </p:txBody>
      </p:sp>
    </p:spTree>
    <p:extLst>
      <p:ext uri="{BB962C8B-B14F-4D97-AF65-F5344CB8AC3E}">
        <p14:creationId xmlns:p14="http://schemas.microsoft.com/office/powerpoint/2010/main" val="7198690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0A901930-D9BF-574A-83B1-710E555590F9}" type="slidenum">
              <a:rPr kumimoji="1" lang="zh-CN" altLang="en-US" smtClean="0"/>
              <a:t>28</a:t>
            </a:fld>
            <a:endParaRPr kumimoji="1" lang="zh-CN" altLang="en-US"/>
          </a:p>
        </p:txBody>
      </p:sp>
    </p:spTree>
    <p:extLst>
      <p:ext uri="{BB962C8B-B14F-4D97-AF65-F5344CB8AC3E}">
        <p14:creationId xmlns:p14="http://schemas.microsoft.com/office/powerpoint/2010/main" val="80692820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0A901930-D9BF-574A-83B1-710E555590F9}" type="slidenum">
              <a:rPr kumimoji="1" lang="zh-CN" altLang="en-US" smtClean="0"/>
              <a:t>29</a:t>
            </a:fld>
            <a:endParaRPr kumimoji="1" lang="zh-CN" altLang="en-US"/>
          </a:p>
        </p:txBody>
      </p:sp>
    </p:spTree>
    <p:extLst>
      <p:ext uri="{BB962C8B-B14F-4D97-AF65-F5344CB8AC3E}">
        <p14:creationId xmlns:p14="http://schemas.microsoft.com/office/powerpoint/2010/main" val="46955968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0A901930-D9BF-574A-83B1-710E555590F9}" type="slidenum">
              <a:rPr kumimoji="1" lang="zh-CN" altLang="en-US" smtClean="0"/>
              <a:t>30</a:t>
            </a:fld>
            <a:endParaRPr kumimoji="1" lang="zh-CN" altLang="en-US"/>
          </a:p>
        </p:txBody>
      </p:sp>
    </p:spTree>
    <p:extLst>
      <p:ext uri="{BB962C8B-B14F-4D97-AF65-F5344CB8AC3E}">
        <p14:creationId xmlns:p14="http://schemas.microsoft.com/office/powerpoint/2010/main" val="5735487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A901930-D9BF-574A-83B1-710E555590F9}" type="slidenum">
              <a:rPr kumimoji="1" lang="zh-CN" altLang="en-US" smtClean="0"/>
              <a:t>2</a:t>
            </a:fld>
            <a:endParaRPr kumimoji="1" lang="zh-CN" altLang="en-US"/>
          </a:p>
        </p:txBody>
      </p:sp>
    </p:spTree>
    <p:extLst>
      <p:ext uri="{BB962C8B-B14F-4D97-AF65-F5344CB8AC3E}">
        <p14:creationId xmlns:p14="http://schemas.microsoft.com/office/powerpoint/2010/main" val="346502527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0A901930-D9BF-574A-83B1-710E555590F9}" type="slidenum">
              <a:rPr kumimoji="1" lang="zh-CN" altLang="en-US" smtClean="0"/>
              <a:t>31</a:t>
            </a:fld>
            <a:endParaRPr kumimoji="1" lang="zh-CN" altLang="en-US"/>
          </a:p>
        </p:txBody>
      </p:sp>
    </p:spTree>
    <p:extLst>
      <p:ext uri="{BB962C8B-B14F-4D97-AF65-F5344CB8AC3E}">
        <p14:creationId xmlns:p14="http://schemas.microsoft.com/office/powerpoint/2010/main" val="32201151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0A901930-D9BF-574A-83B1-710E555590F9}" type="slidenum">
              <a:rPr kumimoji="1" lang="zh-CN" altLang="en-US" smtClean="0"/>
              <a:t>32</a:t>
            </a:fld>
            <a:endParaRPr kumimoji="1" lang="zh-CN" altLang="en-US"/>
          </a:p>
        </p:txBody>
      </p:sp>
    </p:spTree>
    <p:extLst>
      <p:ext uri="{BB962C8B-B14F-4D97-AF65-F5344CB8AC3E}">
        <p14:creationId xmlns:p14="http://schemas.microsoft.com/office/powerpoint/2010/main" val="114442005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0A901930-D9BF-574A-83B1-710E555590F9}" type="slidenum">
              <a:rPr kumimoji="1" lang="zh-CN" altLang="en-US" smtClean="0"/>
              <a:t>33</a:t>
            </a:fld>
            <a:endParaRPr kumimoji="1" lang="zh-CN" altLang="en-US"/>
          </a:p>
        </p:txBody>
      </p:sp>
    </p:spTree>
    <p:extLst>
      <p:ext uri="{BB962C8B-B14F-4D97-AF65-F5344CB8AC3E}">
        <p14:creationId xmlns:p14="http://schemas.microsoft.com/office/powerpoint/2010/main" val="43632674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选取了，时间，位置，速度和方向</a:t>
            </a:r>
            <a:r>
              <a:rPr kumimoji="1" lang="en-US" altLang="zh-CN" dirty="0" smtClean="0"/>
              <a:t>5</a:t>
            </a:r>
            <a:r>
              <a:rPr kumimoji="1" lang="zh-CN" altLang="en-US" dirty="0" smtClean="0"/>
              <a:t>个维度的信息，并对每个维度进行归一化操作。</a:t>
            </a:r>
            <a:endParaRPr kumimoji="1" lang="zh-CN" altLang="en-US" dirty="0"/>
          </a:p>
        </p:txBody>
      </p:sp>
      <p:sp>
        <p:nvSpPr>
          <p:cNvPr id="4" name="幻灯片编号占位符 3"/>
          <p:cNvSpPr>
            <a:spLocks noGrp="1"/>
          </p:cNvSpPr>
          <p:nvPr>
            <p:ph type="sldNum" sz="quarter" idx="10"/>
          </p:nvPr>
        </p:nvSpPr>
        <p:spPr/>
        <p:txBody>
          <a:bodyPr/>
          <a:lstStyle/>
          <a:p>
            <a:fld id="{0A901930-D9BF-574A-83B1-710E555590F9}" type="slidenum">
              <a:rPr kumimoji="1" lang="zh-CN" altLang="en-US" smtClean="0"/>
              <a:t>34</a:t>
            </a:fld>
            <a:endParaRPr kumimoji="1" lang="zh-CN" altLang="en-US"/>
          </a:p>
        </p:txBody>
      </p:sp>
    </p:spTree>
    <p:extLst>
      <p:ext uri="{BB962C8B-B14F-4D97-AF65-F5344CB8AC3E}">
        <p14:creationId xmlns:p14="http://schemas.microsoft.com/office/powerpoint/2010/main" val="3862466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剪枝效果：每轮迭代后剩余的候选数</a:t>
            </a:r>
            <a:endParaRPr kumimoji="1" lang="zh-CN" altLang="en-US" dirty="0"/>
          </a:p>
        </p:txBody>
      </p:sp>
      <p:sp>
        <p:nvSpPr>
          <p:cNvPr id="4" name="幻灯片编号占位符 3"/>
          <p:cNvSpPr>
            <a:spLocks noGrp="1"/>
          </p:cNvSpPr>
          <p:nvPr>
            <p:ph type="sldNum" sz="quarter" idx="10"/>
          </p:nvPr>
        </p:nvSpPr>
        <p:spPr/>
        <p:txBody>
          <a:bodyPr/>
          <a:lstStyle/>
          <a:p>
            <a:fld id="{0A901930-D9BF-574A-83B1-710E555590F9}" type="slidenum">
              <a:rPr kumimoji="1" lang="zh-CN" altLang="en-US" smtClean="0"/>
              <a:t>35</a:t>
            </a:fld>
            <a:endParaRPr kumimoji="1" lang="zh-CN" altLang="en-US"/>
          </a:p>
        </p:txBody>
      </p:sp>
    </p:spTree>
    <p:extLst>
      <p:ext uri="{BB962C8B-B14F-4D97-AF65-F5344CB8AC3E}">
        <p14:creationId xmlns:p14="http://schemas.microsoft.com/office/powerpoint/2010/main" val="57725090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从发送的数据和接受的数据两个角度来看。</a:t>
            </a:r>
            <a:endParaRPr kumimoji="1" lang="zh-CN" altLang="en-US" dirty="0"/>
          </a:p>
        </p:txBody>
      </p:sp>
      <p:sp>
        <p:nvSpPr>
          <p:cNvPr id="4" name="幻灯片编号占位符 3"/>
          <p:cNvSpPr>
            <a:spLocks noGrp="1"/>
          </p:cNvSpPr>
          <p:nvPr>
            <p:ph type="sldNum" sz="quarter" idx="10"/>
          </p:nvPr>
        </p:nvSpPr>
        <p:spPr/>
        <p:txBody>
          <a:bodyPr/>
          <a:lstStyle/>
          <a:p>
            <a:fld id="{0A901930-D9BF-574A-83B1-710E555590F9}" type="slidenum">
              <a:rPr kumimoji="1" lang="zh-CN" altLang="en-US" smtClean="0"/>
              <a:t>36</a:t>
            </a:fld>
            <a:endParaRPr kumimoji="1" lang="zh-CN" altLang="en-US"/>
          </a:p>
        </p:txBody>
      </p:sp>
    </p:spTree>
    <p:extLst>
      <p:ext uri="{BB962C8B-B14F-4D97-AF65-F5344CB8AC3E}">
        <p14:creationId xmlns:p14="http://schemas.microsoft.com/office/powerpoint/2010/main" val="17866033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从运行开销和通信开销两个角度看算法的可扩展性</a:t>
            </a:r>
            <a:r>
              <a:rPr kumimoji="1" lang="zh-CN" altLang="en-US" dirty="0" smtClean="0"/>
              <a:t>。</a:t>
            </a:r>
          </a:p>
          <a:p>
            <a:pPr marL="0" marR="0" indent="0" algn="l" defTabSz="4572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effectLst/>
                <a:latin typeface="+mn-lt"/>
                <a:ea typeface="+mn-ea"/>
                <a:cs typeface="+mn-cs"/>
              </a:rPr>
              <a:t>我们可 以看到对于任意长度的轨迹数据集，算法的运行时间随着轨迹数据量的 增加而线性增加。此外，随着轨迹长度的指数增加，算法的运行时间也指数增加， 即运行时间与轨迹长度呈一定的线性关系。这一结果反映了由于 </a:t>
            </a:r>
            <a:r>
              <a:rPr lang="en-US" altLang="zh-CN" sz="1200" kern="1200" dirty="0" smtClean="0">
                <a:solidFill>
                  <a:schemeClr val="tx1"/>
                </a:solidFill>
                <a:effectLst/>
                <a:latin typeface="+mn-lt"/>
                <a:ea typeface="+mn-ea"/>
                <a:cs typeface="+mn-cs"/>
              </a:rPr>
              <a:t>ED-FTB </a:t>
            </a:r>
            <a:r>
              <a:rPr lang="zh-CN" altLang="en-US" sz="1200" kern="1200" dirty="0" smtClean="0">
                <a:solidFill>
                  <a:schemeClr val="tx1"/>
                </a:solidFill>
                <a:effectLst/>
                <a:latin typeface="+mn-lt"/>
                <a:ea typeface="+mn-ea"/>
                <a:cs typeface="+mn-cs"/>
              </a:rPr>
              <a:t>的剪枝 效果较好，导致迭代结束后，所剩候选数较少 </a:t>
            </a:r>
            <a:endParaRPr lang="zh-CN" altLang="en-US" dirty="0" smtClean="0"/>
          </a:p>
          <a:p>
            <a:endParaRPr kumimoji="1" lang="zh-CN" altLang="en-US" dirty="0"/>
          </a:p>
        </p:txBody>
      </p:sp>
      <p:sp>
        <p:nvSpPr>
          <p:cNvPr id="4" name="幻灯片编号占位符 3"/>
          <p:cNvSpPr>
            <a:spLocks noGrp="1"/>
          </p:cNvSpPr>
          <p:nvPr>
            <p:ph type="sldNum" sz="quarter" idx="10"/>
          </p:nvPr>
        </p:nvSpPr>
        <p:spPr/>
        <p:txBody>
          <a:bodyPr/>
          <a:lstStyle/>
          <a:p>
            <a:fld id="{0A901930-D9BF-574A-83B1-710E555590F9}" type="slidenum">
              <a:rPr kumimoji="1" lang="zh-CN" altLang="en-US" smtClean="0"/>
              <a:t>37</a:t>
            </a:fld>
            <a:endParaRPr kumimoji="1" lang="zh-CN" altLang="en-US"/>
          </a:p>
        </p:txBody>
      </p:sp>
    </p:spTree>
    <p:extLst>
      <p:ext uri="{BB962C8B-B14F-4D97-AF65-F5344CB8AC3E}">
        <p14:creationId xmlns:p14="http://schemas.microsoft.com/office/powerpoint/2010/main" val="211538567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A901930-D9BF-574A-83B1-710E555590F9}" type="slidenum">
              <a:rPr kumimoji="1" lang="zh-CN" altLang="en-US" smtClean="0"/>
              <a:t>38</a:t>
            </a:fld>
            <a:endParaRPr kumimoji="1" lang="zh-CN" altLang="en-US"/>
          </a:p>
        </p:txBody>
      </p:sp>
    </p:spTree>
    <p:extLst>
      <p:ext uri="{BB962C8B-B14F-4D97-AF65-F5344CB8AC3E}">
        <p14:creationId xmlns:p14="http://schemas.microsoft.com/office/powerpoint/2010/main" val="127370407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给定这样一个</a:t>
            </a:r>
            <a:r>
              <a:rPr kumimoji="1" lang="en-US" altLang="zh-CN" dirty="0" smtClean="0"/>
              <a:t>2</a:t>
            </a:r>
            <a:r>
              <a:rPr kumimoji="1" lang="zh-CN" altLang="en-US" dirty="0" smtClean="0"/>
              <a:t>维数组，每个网格</a:t>
            </a:r>
            <a:r>
              <a:rPr kumimoji="1" lang="en-US" altLang="zh-CN" dirty="0" err="1" smtClean="0"/>
              <a:t>i,j</a:t>
            </a:r>
            <a:r>
              <a:rPr kumimoji="1" lang="zh-CN" altLang="en-US" dirty="0" smtClean="0"/>
              <a:t>记录了</a:t>
            </a:r>
            <a:r>
              <a:rPr kumimoji="1" lang="en-US" altLang="zh-CN" dirty="0" smtClean="0"/>
              <a:t>Qi </a:t>
            </a:r>
            <a:r>
              <a:rPr kumimoji="1" lang="zh-CN" altLang="en-US" dirty="0" smtClean="0"/>
              <a:t>与</a:t>
            </a:r>
            <a:r>
              <a:rPr kumimoji="1" lang="en-US" altLang="zh-CN" dirty="0" err="1" smtClean="0"/>
              <a:t>Cj</a:t>
            </a:r>
            <a:r>
              <a:rPr kumimoji="1" lang="zh-CN" altLang="en-US" dirty="0" smtClean="0"/>
              <a:t>的距离。</a:t>
            </a:r>
          </a:p>
          <a:p>
            <a:r>
              <a:rPr kumimoji="1" lang="en-US" altLang="zh-CN" dirty="0" smtClean="0"/>
              <a:t>DTW</a:t>
            </a:r>
            <a:r>
              <a:rPr kumimoji="1" lang="zh-CN" altLang="en-US" dirty="0" smtClean="0"/>
              <a:t>距离计算的目标是从左下角出发，一次选择从右、上方和右上三个方法 走一步，一直走到右上角。使得走的整条轨迹距离和最小。</a:t>
            </a:r>
          </a:p>
          <a:p>
            <a:r>
              <a:rPr kumimoji="1" lang="zh-CN" altLang="en-US" dirty="0" smtClean="0"/>
              <a:t>此外</a:t>
            </a:r>
            <a:r>
              <a:rPr kumimoji="1" lang="en-US" altLang="zh-CN" dirty="0" smtClean="0"/>
              <a:t>DTW</a:t>
            </a:r>
            <a:r>
              <a:rPr kumimoji="1" lang="zh-CN" altLang="en-US" dirty="0" smtClean="0"/>
              <a:t>距离常引入范围约束，用以限制两个匹配点的距离。图中 灰色范围表示导尿管范围约束为</a:t>
            </a:r>
            <a:r>
              <a:rPr kumimoji="1" lang="en-US" altLang="zh-CN" dirty="0" smtClean="0"/>
              <a:t>4</a:t>
            </a:r>
            <a:r>
              <a:rPr kumimoji="1" lang="zh-CN" altLang="en-US" dirty="0" smtClean="0"/>
              <a:t>时的，</a:t>
            </a:r>
            <a:r>
              <a:rPr kumimoji="1" lang="en-US" altLang="zh-CN" dirty="0" smtClean="0"/>
              <a:t>DTW</a:t>
            </a:r>
            <a:r>
              <a:rPr kumimoji="1" lang="zh-CN" altLang="en-US" smtClean="0"/>
              <a:t>搜索范围。</a:t>
            </a:r>
            <a:endParaRPr kumimoji="1" lang="zh-CN" altLang="en-US" dirty="0"/>
          </a:p>
        </p:txBody>
      </p:sp>
      <p:sp>
        <p:nvSpPr>
          <p:cNvPr id="4" name="幻灯片编号占位符 3"/>
          <p:cNvSpPr>
            <a:spLocks noGrp="1"/>
          </p:cNvSpPr>
          <p:nvPr>
            <p:ph type="sldNum" sz="quarter" idx="10"/>
          </p:nvPr>
        </p:nvSpPr>
        <p:spPr/>
        <p:txBody>
          <a:bodyPr/>
          <a:lstStyle/>
          <a:p>
            <a:fld id="{0A901930-D9BF-574A-83B1-710E555590F9}" type="slidenum">
              <a:rPr kumimoji="1" lang="zh-CN" altLang="en-US" smtClean="0"/>
              <a:t>39</a:t>
            </a:fld>
            <a:endParaRPr kumimoji="1" lang="zh-CN" altLang="en-US"/>
          </a:p>
        </p:txBody>
      </p:sp>
    </p:spTree>
    <p:extLst>
      <p:ext uri="{BB962C8B-B14F-4D97-AF65-F5344CB8AC3E}">
        <p14:creationId xmlns:p14="http://schemas.microsoft.com/office/powerpoint/2010/main" val="149596780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给定一条一维时间序列</a:t>
            </a:r>
            <a:r>
              <a:rPr kumimoji="1" lang="en-US" altLang="zh-CN" dirty="0" smtClean="0"/>
              <a:t>Q</a:t>
            </a:r>
            <a:r>
              <a:rPr kumimoji="1" lang="zh-CN" altLang="en-US" dirty="0" smtClean="0"/>
              <a:t>，它的包围信封是由另外两条等长度时间序列构成，一条为</a:t>
            </a:r>
            <a:r>
              <a:rPr kumimoji="1" lang="en-US" altLang="zh-CN" dirty="0" smtClean="0"/>
              <a:t>U</a:t>
            </a:r>
            <a:r>
              <a:rPr kumimoji="1" lang="zh-CN" altLang="en-US" dirty="0" smtClean="0"/>
              <a:t>一条</a:t>
            </a:r>
            <a:r>
              <a:rPr kumimoji="1" lang="en-US" altLang="zh-CN" dirty="0" smtClean="0"/>
              <a:t>L</a:t>
            </a:r>
            <a:r>
              <a:rPr kumimoji="1" lang="zh-CN" altLang="en-US" dirty="0" smtClean="0"/>
              <a:t>。其中</a:t>
            </a:r>
            <a:r>
              <a:rPr kumimoji="1" lang="en-US" altLang="zh-CN" dirty="0" smtClean="0"/>
              <a:t>U</a:t>
            </a:r>
            <a:endParaRPr kumimoji="1" lang="zh-CN" altLang="en-US" dirty="0"/>
          </a:p>
        </p:txBody>
      </p:sp>
      <p:sp>
        <p:nvSpPr>
          <p:cNvPr id="4" name="幻灯片编号占位符 3"/>
          <p:cNvSpPr>
            <a:spLocks noGrp="1"/>
          </p:cNvSpPr>
          <p:nvPr>
            <p:ph type="sldNum" sz="quarter" idx="10"/>
          </p:nvPr>
        </p:nvSpPr>
        <p:spPr/>
        <p:txBody>
          <a:bodyPr/>
          <a:lstStyle/>
          <a:p>
            <a:fld id="{0A901930-D9BF-574A-83B1-710E555590F9}" type="slidenum">
              <a:rPr kumimoji="1" lang="zh-CN" altLang="en-US" smtClean="0"/>
              <a:t>40</a:t>
            </a:fld>
            <a:endParaRPr kumimoji="1" lang="zh-CN" altLang="en-US"/>
          </a:p>
        </p:txBody>
      </p:sp>
    </p:spTree>
    <p:extLst>
      <p:ext uri="{BB962C8B-B14F-4D97-AF65-F5344CB8AC3E}">
        <p14:creationId xmlns:p14="http://schemas.microsoft.com/office/powerpoint/2010/main" val="7224254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随着移动定位设备的广泛应用，我们获得了海量的记录人、动物、车辆甚至货物等移动对象的轨迹数据</a:t>
            </a:r>
            <a:r>
              <a:rPr kumimoji="1" lang="zh-CN" altLang="en-US" dirty="0" smtClean="0"/>
              <a:t>。</a:t>
            </a:r>
            <a:endParaRPr kumimoji="1" lang="zh-CN" altLang="en-US" dirty="0" smtClean="0"/>
          </a:p>
          <a:p>
            <a:r>
              <a:rPr kumimoji="1" lang="zh-CN" altLang="en-US" dirty="0" smtClean="0"/>
              <a:t>而海量的轨迹数据往往以分布式形式存储。比如说，我们的手机会保存每个人自身的轨迹数据。每个手机基站会记录在其周边连接过该基站的信令轨迹数据。还有每个</a:t>
            </a:r>
            <a:r>
              <a:rPr kumimoji="1" lang="zh-CN" altLang="en-US" dirty="0" smtClean="0"/>
              <a:t>公交车、</a:t>
            </a:r>
            <a:r>
              <a:rPr kumimoji="1" lang="zh-CN" altLang="en-US" dirty="0" smtClean="0"/>
              <a:t>出租车</a:t>
            </a:r>
            <a:r>
              <a:rPr kumimoji="1" lang="zh-CN" altLang="en-US" dirty="0" smtClean="0"/>
              <a:t>、</a:t>
            </a:r>
            <a:r>
              <a:rPr kumimoji="1" lang="zh-CN" altLang="en-US" dirty="0" smtClean="0"/>
              <a:t>和共享单车的</a:t>
            </a:r>
            <a:r>
              <a:rPr kumimoji="1" lang="zh-CN" altLang="en-US" dirty="0" smtClean="0"/>
              <a:t>数据</a:t>
            </a:r>
            <a:r>
              <a:rPr kumimoji="1" lang="zh-CN" altLang="en-US" dirty="0" smtClean="0"/>
              <a:t>服务器也只会存储本公司的数据。</a:t>
            </a:r>
            <a:endParaRPr kumimoji="1" lang="zh-CN" altLang="en-US" dirty="0"/>
          </a:p>
        </p:txBody>
      </p:sp>
      <p:sp>
        <p:nvSpPr>
          <p:cNvPr id="4" name="幻灯片编号占位符 3"/>
          <p:cNvSpPr>
            <a:spLocks noGrp="1"/>
          </p:cNvSpPr>
          <p:nvPr>
            <p:ph type="sldNum" sz="quarter" idx="10"/>
          </p:nvPr>
        </p:nvSpPr>
        <p:spPr/>
        <p:txBody>
          <a:bodyPr/>
          <a:lstStyle/>
          <a:p>
            <a:fld id="{0A901930-D9BF-574A-83B1-710E555590F9}" type="slidenum">
              <a:rPr kumimoji="1" lang="zh-CN" altLang="en-US" smtClean="0"/>
              <a:t>3</a:t>
            </a:fld>
            <a:endParaRPr kumimoji="1" lang="zh-CN" altLang="en-US"/>
          </a:p>
        </p:txBody>
      </p:sp>
    </p:spTree>
    <p:extLst>
      <p:ext uri="{BB962C8B-B14F-4D97-AF65-F5344CB8AC3E}">
        <p14:creationId xmlns:p14="http://schemas.microsoft.com/office/powerpoint/2010/main" val="184705769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构成包围信封的方案可能有很多，但本文的目标是设计出具有多粒度特性的包围信封。为此，</a:t>
            </a:r>
            <a:r>
              <a:rPr kumimoji="1" lang="zh-CN" altLang="en-US" dirty="0" smtClean="0"/>
              <a:t>本文</a:t>
            </a:r>
            <a:r>
              <a:rPr kumimoji="1" lang="zh-CN" altLang="en-US" dirty="0" smtClean="0"/>
              <a:t>提出了基于分段求最值的方法。</a:t>
            </a:r>
          </a:p>
          <a:p>
            <a:r>
              <a:rPr kumimoji="1" lang="zh-CN" altLang="en-US" dirty="0" smtClean="0"/>
              <a:t>该方法的好处就是，较少的数据能表达整个包围信封。且粒度粗，所需要的数据越少。</a:t>
            </a:r>
            <a:endParaRPr kumimoji="1" lang="zh-CN" altLang="en-US" dirty="0"/>
          </a:p>
        </p:txBody>
      </p:sp>
      <p:sp>
        <p:nvSpPr>
          <p:cNvPr id="4" name="幻灯片编号占位符 3"/>
          <p:cNvSpPr>
            <a:spLocks noGrp="1"/>
          </p:cNvSpPr>
          <p:nvPr>
            <p:ph type="sldNum" sz="quarter" idx="10"/>
          </p:nvPr>
        </p:nvSpPr>
        <p:spPr/>
        <p:txBody>
          <a:bodyPr/>
          <a:lstStyle/>
          <a:p>
            <a:fld id="{0A901930-D9BF-574A-83B1-710E555590F9}" type="slidenum">
              <a:rPr kumimoji="1" lang="zh-CN" altLang="en-US" smtClean="0"/>
              <a:t>41</a:t>
            </a:fld>
            <a:endParaRPr kumimoji="1" lang="zh-CN" altLang="en-US"/>
          </a:p>
        </p:txBody>
      </p:sp>
    </p:spTree>
    <p:extLst>
      <p:ext uri="{BB962C8B-B14F-4D97-AF65-F5344CB8AC3E}">
        <p14:creationId xmlns:p14="http://schemas.microsoft.com/office/powerpoint/2010/main" val="202599427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0A901930-D9BF-574A-83B1-710E555590F9}" type="slidenum">
              <a:rPr kumimoji="1" lang="zh-CN" altLang="en-US" smtClean="0"/>
              <a:t>42</a:t>
            </a:fld>
            <a:endParaRPr kumimoji="1" lang="zh-CN" altLang="en-US"/>
          </a:p>
        </p:txBody>
      </p:sp>
    </p:spTree>
    <p:extLst>
      <p:ext uri="{BB962C8B-B14F-4D97-AF65-F5344CB8AC3E}">
        <p14:creationId xmlns:p14="http://schemas.microsoft.com/office/powerpoint/2010/main" val="23362963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0A901930-D9BF-574A-83B1-710E555590F9}" type="slidenum">
              <a:rPr kumimoji="1" lang="zh-CN" altLang="en-US" smtClean="0"/>
              <a:t>43</a:t>
            </a:fld>
            <a:endParaRPr kumimoji="1" lang="zh-CN" altLang="en-US"/>
          </a:p>
        </p:txBody>
      </p:sp>
    </p:spTree>
    <p:extLst>
      <p:ext uri="{BB962C8B-B14F-4D97-AF65-F5344CB8AC3E}">
        <p14:creationId xmlns:p14="http://schemas.microsoft.com/office/powerpoint/2010/main" val="170517262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smtClean="0"/>
          </a:p>
          <a:p>
            <a:r>
              <a:rPr kumimoji="1" lang="en-US" altLang="zh-CN" dirty="0" smtClean="0"/>
              <a:t>C_{l}</a:t>
            </a:r>
            <a:r>
              <a:rPr kumimoji="1" lang="zh-CN" altLang="en-US" dirty="0" smtClean="0"/>
              <a:t>代表</a:t>
            </a:r>
            <a:endParaRPr kumimoji="1" lang="zh-CN" altLang="en-US" dirty="0"/>
          </a:p>
        </p:txBody>
      </p:sp>
      <p:sp>
        <p:nvSpPr>
          <p:cNvPr id="4" name="幻灯片编号占位符 3"/>
          <p:cNvSpPr>
            <a:spLocks noGrp="1"/>
          </p:cNvSpPr>
          <p:nvPr>
            <p:ph type="sldNum" sz="quarter" idx="10"/>
          </p:nvPr>
        </p:nvSpPr>
        <p:spPr/>
        <p:txBody>
          <a:bodyPr/>
          <a:lstStyle/>
          <a:p>
            <a:fld id="{0A901930-D9BF-574A-83B1-710E555590F9}" type="slidenum">
              <a:rPr kumimoji="1" lang="zh-CN" altLang="en-US" smtClean="0"/>
              <a:t>44</a:t>
            </a:fld>
            <a:endParaRPr kumimoji="1" lang="zh-CN" altLang="en-US"/>
          </a:p>
        </p:txBody>
      </p:sp>
    </p:spTree>
    <p:extLst>
      <p:ext uri="{BB962C8B-B14F-4D97-AF65-F5344CB8AC3E}">
        <p14:creationId xmlns:p14="http://schemas.microsoft.com/office/powerpoint/2010/main" val="50653705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下界会逐步变紧</a:t>
            </a:r>
            <a:endParaRPr kumimoji="1" lang="zh-CN" altLang="en-US" dirty="0"/>
          </a:p>
        </p:txBody>
      </p:sp>
      <p:sp>
        <p:nvSpPr>
          <p:cNvPr id="4" name="幻灯片编号占位符 3"/>
          <p:cNvSpPr>
            <a:spLocks noGrp="1"/>
          </p:cNvSpPr>
          <p:nvPr>
            <p:ph type="sldNum" sz="quarter" idx="10"/>
          </p:nvPr>
        </p:nvSpPr>
        <p:spPr/>
        <p:txBody>
          <a:bodyPr/>
          <a:lstStyle/>
          <a:p>
            <a:fld id="{0A901930-D9BF-574A-83B1-710E555590F9}" type="slidenum">
              <a:rPr kumimoji="1" lang="zh-CN" altLang="en-US" smtClean="0"/>
              <a:t>45</a:t>
            </a:fld>
            <a:endParaRPr kumimoji="1" lang="zh-CN" altLang="en-US"/>
          </a:p>
        </p:txBody>
      </p:sp>
    </p:spTree>
    <p:extLst>
      <p:ext uri="{BB962C8B-B14F-4D97-AF65-F5344CB8AC3E}">
        <p14:creationId xmlns:p14="http://schemas.microsoft.com/office/powerpoint/2010/main" val="111111396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0A901930-D9BF-574A-83B1-710E555590F9}" type="slidenum">
              <a:rPr kumimoji="1" lang="zh-CN" altLang="en-US" smtClean="0"/>
              <a:t>46</a:t>
            </a:fld>
            <a:endParaRPr kumimoji="1" lang="zh-CN" altLang="en-US"/>
          </a:p>
        </p:txBody>
      </p:sp>
    </p:spTree>
    <p:extLst>
      <p:ext uri="{BB962C8B-B14F-4D97-AF65-F5344CB8AC3E}">
        <p14:creationId xmlns:p14="http://schemas.microsoft.com/office/powerpoint/2010/main" val="139208803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更新下界的过程中，无需计算到最终的值就可以更新。</a:t>
            </a:r>
            <a:endParaRPr kumimoji="1" lang="zh-CN" altLang="en-US" dirty="0"/>
          </a:p>
        </p:txBody>
      </p:sp>
      <p:sp>
        <p:nvSpPr>
          <p:cNvPr id="4" name="幻灯片编号占位符 3"/>
          <p:cNvSpPr>
            <a:spLocks noGrp="1"/>
          </p:cNvSpPr>
          <p:nvPr>
            <p:ph type="sldNum" sz="quarter" idx="10"/>
          </p:nvPr>
        </p:nvSpPr>
        <p:spPr/>
        <p:txBody>
          <a:bodyPr/>
          <a:lstStyle/>
          <a:p>
            <a:fld id="{0A901930-D9BF-574A-83B1-710E555590F9}" type="slidenum">
              <a:rPr kumimoji="1" lang="zh-CN" altLang="en-US" smtClean="0"/>
              <a:t>47</a:t>
            </a:fld>
            <a:endParaRPr kumimoji="1" lang="zh-CN" altLang="en-US"/>
          </a:p>
        </p:txBody>
      </p:sp>
    </p:spTree>
    <p:extLst>
      <p:ext uri="{BB962C8B-B14F-4D97-AF65-F5344CB8AC3E}">
        <p14:creationId xmlns:p14="http://schemas.microsoft.com/office/powerpoint/2010/main" val="208843775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这四幅图展示算法对不同长度查询轨迹的剪枝效果。横坐标代表第几次迭代，纵坐标为这一次迭代后剩下的候选数。可以发现在不同长度下的剪枝效果整体趋势相同。其中在</a:t>
            </a:r>
            <a:r>
              <a:rPr kumimoji="1" lang="en-US" altLang="zh-CN" dirty="0" smtClean="0"/>
              <a:t>0</a:t>
            </a:r>
            <a:r>
              <a:rPr kumimoji="1" lang="zh-CN" altLang="en-US" dirty="0" smtClean="0"/>
              <a:t>次迭代中由于使用</a:t>
            </a:r>
            <a:endParaRPr kumimoji="1" lang="zh-CN" altLang="en-US" dirty="0" smtClean="0"/>
          </a:p>
          <a:p>
            <a:r>
              <a:rPr kumimoji="1" lang="zh-CN" altLang="en-US" dirty="0" smtClean="0"/>
              <a:t>从</a:t>
            </a:r>
            <a:r>
              <a:rPr kumimoji="1" lang="zh-CN" altLang="en-US" dirty="0" smtClean="0"/>
              <a:t>第</a:t>
            </a:r>
            <a:r>
              <a:rPr kumimoji="1" lang="en-US" altLang="zh-CN" dirty="0" smtClean="0"/>
              <a:t>0</a:t>
            </a:r>
            <a:r>
              <a:rPr kumimoji="1" lang="zh-CN" altLang="en-US" dirty="0" smtClean="0"/>
              <a:t>层</a:t>
            </a:r>
            <a:r>
              <a:rPr kumimoji="1" lang="zh-CN" altLang="en-US" dirty="0" smtClean="0"/>
              <a:t>使用</a:t>
            </a:r>
            <a:r>
              <a:rPr kumimoji="1" lang="en-US" altLang="zh-CN" dirty="0" smtClean="0"/>
              <a:t>R-tree</a:t>
            </a:r>
            <a:r>
              <a:rPr kumimoji="1" lang="zh-CN" altLang="en-US" dirty="0" smtClean="0"/>
              <a:t>索引进行剪枝</a:t>
            </a:r>
            <a:r>
              <a:rPr kumimoji="1" lang="zh-CN" altLang="en-US" dirty="0" smtClean="0"/>
              <a:t>，</a:t>
            </a:r>
            <a:r>
              <a:rPr kumimoji="1" lang="zh-CN" altLang="en-US" dirty="0" smtClean="0"/>
              <a:t>后面几层根据下界和全局阈值进行剪枝。整体剪枝效果较好。</a:t>
            </a:r>
            <a:endParaRPr kumimoji="1" lang="zh-CN" altLang="en-US" dirty="0"/>
          </a:p>
        </p:txBody>
      </p:sp>
      <p:sp>
        <p:nvSpPr>
          <p:cNvPr id="4" name="幻灯片编号占位符 3"/>
          <p:cNvSpPr>
            <a:spLocks noGrp="1"/>
          </p:cNvSpPr>
          <p:nvPr>
            <p:ph type="sldNum" sz="quarter" idx="10"/>
          </p:nvPr>
        </p:nvSpPr>
        <p:spPr/>
        <p:txBody>
          <a:bodyPr/>
          <a:lstStyle/>
          <a:p>
            <a:fld id="{0A901930-D9BF-574A-83B1-710E555590F9}" type="slidenum">
              <a:rPr kumimoji="1" lang="zh-CN" altLang="en-US" smtClean="0"/>
              <a:t>48</a:t>
            </a:fld>
            <a:endParaRPr kumimoji="1" lang="zh-CN" altLang="en-US"/>
          </a:p>
        </p:txBody>
      </p:sp>
    </p:spTree>
    <p:extLst>
      <p:ext uri="{BB962C8B-B14F-4D97-AF65-F5344CB8AC3E}">
        <p14:creationId xmlns:p14="http://schemas.microsoft.com/office/powerpoint/2010/main" val="87858563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检测了 通讯性能和时间性能跟</a:t>
            </a:r>
            <a:r>
              <a:rPr kumimoji="1" lang="en-US" altLang="zh-CN" dirty="0" smtClean="0"/>
              <a:t>delta </a:t>
            </a:r>
            <a:r>
              <a:rPr kumimoji="1" lang="zh-CN" altLang="en-US" dirty="0" smtClean="0"/>
              <a:t>之间的关系。</a:t>
            </a:r>
            <a:r>
              <a:rPr kumimoji="1" lang="en-US" altLang="zh-CN" dirty="0" smtClean="0"/>
              <a:t>delta</a:t>
            </a:r>
            <a:r>
              <a:rPr kumimoji="1" lang="zh-CN" altLang="en-US" dirty="0" smtClean="0"/>
              <a:t>越大则会导致我们的包围信封在同一个点所对应的包围盒越大，在同样的粒度下能剪枝更多的数据。所以</a:t>
            </a:r>
            <a:r>
              <a:rPr kumimoji="1" lang="en-US" altLang="zh-CN" dirty="0" smtClean="0"/>
              <a:t>delta</a:t>
            </a:r>
            <a:r>
              <a:rPr kumimoji="1" lang="zh-CN" altLang="en-US" dirty="0" smtClean="0"/>
              <a:t>越大，通信开销越低。此外，</a:t>
            </a:r>
            <a:r>
              <a:rPr kumimoji="1" lang="en-US" altLang="zh-CN" dirty="0" smtClean="0"/>
              <a:t>delta</a:t>
            </a:r>
            <a:r>
              <a:rPr kumimoji="1" lang="zh-CN" altLang="en-US" dirty="0" smtClean="0"/>
              <a:t>越大，则对应的查询搜索空间越大，从而导致查询时间越长。</a:t>
            </a:r>
            <a:endParaRPr kumimoji="1" lang="zh-CN" altLang="en-US" dirty="0"/>
          </a:p>
        </p:txBody>
      </p:sp>
      <p:sp>
        <p:nvSpPr>
          <p:cNvPr id="4" name="幻灯片编号占位符 3"/>
          <p:cNvSpPr>
            <a:spLocks noGrp="1"/>
          </p:cNvSpPr>
          <p:nvPr>
            <p:ph type="sldNum" sz="quarter" idx="10"/>
          </p:nvPr>
        </p:nvSpPr>
        <p:spPr/>
        <p:txBody>
          <a:bodyPr/>
          <a:lstStyle/>
          <a:p>
            <a:fld id="{0A901930-D9BF-574A-83B1-710E555590F9}" type="slidenum">
              <a:rPr kumimoji="1" lang="zh-CN" altLang="en-US" smtClean="0"/>
              <a:t>49</a:t>
            </a:fld>
            <a:endParaRPr kumimoji="1" lang="zh-CN" altLang="en-US"/>
          </a:p>
        </p:txBody>
      </p:sp>
    </p:spTree>
    <p:extLst>
      <p:ext uri="{BB962C8B-B14F-4D97-AF65-F5344CB8AC3E}">
        <p14:creationId xmlns:p14="http://schemas.microsoft.com/office/powerpoint/2010/main" val="166032442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检测了查询时间和通信 开销在节点数不变时，开销随着轨迹数量和轨迹长度的关系。</a:t>
            </a:r>
            <a:endParaRPr kumimoji="1" lang="zh-CN" altLang="en-US" dirty="0"/>
          </a:p>
        </p:txBody>
      </p:sp>
      <p:sp>
        <p:nvSpPr>
          <p:cNvPr id="4" name="幻灯片编号占位符 3"/>
          <p:cNvSpPr>
            <a:spLocks noGrp="1"/>
          </p:cNvSpPr>
          <p:nvPr>
            <p:ph type="sldNum" sz="quarter" idx="10"/>
          </p:nvPr>
        </p:nvSpPr>
        <p:spPr/>
        <p:txBody>
          <a:bodyPr/>
          <a:lstStyle/>
          <a:p>
            <a:fld id="{0A901930-D9BF-574A-83B1-710E555590F9}" type="slidenum">
              <a:rPr kumimoji="1" lang="zh-CN" altLang="en-US" smtClean="0"/>
              <a:t>50</a:t>
            </a:fld>
            <a:endParaRPr kumimoji="1" lang="zh-CN" altLang="en-US"/>
          </a:p>
        </p:txBody>
      </p:sp>
    </p:spTree>
    <p:extLst>
      <p:ext uri="{BB962C8B-B14F-4D97-AF65-F5344CB8AC3E}">
        <p14:creationId xmlns:p14="http://schemas.microsoft.com/office/powerpoint/2010/main" val="4378840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针对，海量分布轨迹数据，本文对分布式</a:t>
            </a:r>
            <a:r>
              <a:rPr kumimoji="1" lang="en-US" altLang="zh-CN" dirty="0" smtClean="0"/>
              <a:t>k</a:t>
            </a:r>
            <a:r>
              <a:rPr kumimoji="1" lang="zh-CN" altLang="en-US" dirty="0" smtClean="0"/>
              <a:t>近邻轨迹查询进行了研究。即给定一条查询轨迹，我们从分布在远程结点中的轨迹数据中，找出指定距离度量准则下</a:t>
            </a:r>
            <a:r>
              <a:rPr kumimoji="1" lang="zh-CN" altLang="en-US" baseline="0" dirty="0" smtClean="0"/>
              <a:t> 距离最近的</a:t>
            </a:r>
            <a:r>
              <a:rPr kumimoji="1" lang="en-US" altLang="zh-CN" baseline="0" dirty="0" smtClean="0"/>
              <a:t>k</a:t>
            </a:r>
            <a:r>
              <a:rPr kumimoji="1" lang="zh-CN" altLang="en-US" baseline="0" dirty="0" smtClean="0"/>
              <a:t>条轨迹。</a:t>
            </a:r>
            <a:endParaRPr kumimoji="1" lang="zh-CN" altLang="en-US" dirty="0" smtClean="0"/>
          </a:p>
          <a:p>
            <a:r>
              <a:rPr kumimoji="1" lang="zh-CN" altLang="en-US" dirty="0" smtClean="0"/>
              <a:t>这样的查询</a:t>
            </a:r>
            <a:r>
              <a:rPr kumimoji="1" lang="zh-CN" altLang="en-US" dirty="0" smtClean="0"/>
              <a:t>，</a:t>
            </a:r>
            <a:r>
              <a:rPr kumimoji="1" lang="zh-CN" altLang="en-US" dirty="0" smtClean="0"/>
              <a:t>在</a:t>
            </a:r>
            <a:r>
              <a:rPr kumimoji="1" lang="zh-CN" altLang="en-US" dirty="0" smtClean="0"/>
              <a:t>生产</a:t>
            </a:r>
            <a:r>
              <a:rPr kumimoji="1" lang="zh-CN" altLang="en-US" dirty="0" smtClean="0"/>
              <a:t>中具有广泛的应用</a:t>
            </a:r>
            <a:r>
              <a:rPr kumimoji="1" lang="zh-CN" altLang="en-US" dirty="0" smtClean="0"/>
              <a:t>。</a:t>
            </a:r>
            <a:endParaRPr kumimoji="1" lang="zh-CN" altLang="en-US" dirty="0" smtClean="0"/>
          </a:p>
          <a:p>
            <a:r>
              <a:rPr kumimoji="1" lang="zh-CN" altLang="en-US" dirty="0" smtClean="0"/>
              <a:t>比如：交通部门想要开辟或修改一条现有的公交路线，并想知道指定的路段在早上</a:t>
            </a:r>
            <a:r>
              <a:rPr kumimoji="1" lang="en-US" altLang="zh-CN" dirty="0" smtClean="0"/>
              <a:t>8</a:t>
            </a:r>
            <a:r>
              <a:rPr kumimoji="1" lang="zh-CN" altLang="en-US" dirty="0" smtClean="0"/>
              <a:t>点到</a:t>
            </a:r>
            <a:r>
              <a:rPr kumimoji="1" lang="en-US" altLang="zh-CN" dirty="0" smtClean="0"/>
              <a:t>9</a:t>
            </a:r>
            <a:r>
              <a:rPr kumimoji="1" lang="zh-CN" altLang="en-US" dirty="0" smtClean="0"/>
              <a:t>点间是否会至少有</a:t>
            </a:r>
            <a:r>
              <a:rPr kumimoji="1" lang="en-US" altLang="zh-CN" dirty="0" smtClean="0"/>
              <a:t>k</a:t>
            </a:r>
            <a:r>
              <a:rPr kumimoji="1" lang="zh-CN" altLang="en-US" dirty="0" smtClean="0"/>
              <a:t>个用户乘坐。一个可行的解决方案是、访问用户手机里的轨迹数据，检测该时间段内是否有</a:t>
            </a:r>
            <a:r>
              <a:rPr kumimoji="1" lang="en-US" altLang="zh-CN" dirty="0" smtClean="0"/>
              <a:t>k</a:t>
            </a:r>
            <a:r>
              <a:rPr kumimoji="1" lang="zh-CN" altLang="en-US" dirty="0" smtClean="0"/>
              <a:t>条与给定线路相似的路线。</a:t>
            </a:r>
          </a:p>
          <a:p>
            <a:r>
              <a:rPr kumimoji="1" lang="zh-CN" altLang="en-US" dirty="0" smtClean="0"/>
              <a:t>旅游路线推荐方面：</a:t>
            </a:r>
            <a:endParaRPr kumimoji="1" lang="zh-CN" altLang="en-US" dirty="0"/>
          </a:p>
        </p:txBody>
      </p:sp>
      <p:sp>
        <p:nvSpPr>
          <p:cNvPr id="4" name="幻灯片编号占位符 3"/>
          <p:cNvSpPr>
            <a:spLocks noGrp="1"/>
          </p:cNvSpPr>
          <p:nvPr>
            <p:ph type="sldNum" sz="quarter" idx="10"/>
          </p:nvPr>
        </p:nvSpPr>
        <p:spPr/>
        <p:txBody>
          <a:bodyPr/>
          <a:lstStyle/>
          <a:p>
            <a:fld id="{0A901930-D9BF-574A-83B1-710E555590F9}" type="slidenum">
              <a:rPr kumimoji="1" lang="zh-CN" altLang="en-US" smtClean="0"/>
              <a:t>4</a:t>
            </a:fld>
            <a:endParaRPr kumimoji="1" lang="zh-CN" altLang="en-US"/>
          </a:p>
        </p:txBody>
      </p:sp>
    </p:spTree>
    <p:extLst>
      <p:ext uri="{BB962C8B-B14F-4D97-AF65-F5344CB8AC3E}">
        <p14:creationId xmlns:p14="http://schemas.microsoft.com/office/powerpoint/2010/main" val="56245769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A901930-D9BF-574A-83B1-710E555590F9}" type="slidenum">
              <a:rPr kumimoji="1" lang="zh-CN" altLang="en-US" smtClean="0"/>
              <a:t>51</a:t>
            </a:fld>
            <a:endParaRPr kumimoji="1" lang="zh-CN" altLang="en-US"/>
          </a:p>
        </p:txBody>
      </p:sp>
    </p:spTree>
    <p:extLst>
      <p:ext uri="{BB962C8B-B14F-4D97-AF65-F5344CB8AC3E}">
        <p14:creationId xmlns:p14="http://schemas.microsoft.com/office/powerpoint/2010/main" val="6327915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整个查询可以抽象成</a:t>
            </a:r>
            <a:r>
              <a:rPr kumimoji="1" lang="zh-CN" altLang="en-US" dirty="0" smtClean="0"/>
              <a:t>：</a:t>
            </a:r>
            <a:r>
              <a:rPr kumimoji="1" lang="zh-CN" altLang="en-US" dirty="0" smtClean="0"/>
              <a:t>在如下网络中的查询，其中包含一个协调者结点和多个远程结点</a:t>
            </a:r>
          </a:p>
          <a:p>
            <a:pPr marL="0" marR="0" indent="0" algn="l" defTabSz="4572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effectLst/>
                <a:latin typeface="+mn-lt"/>
                <a:ea typeface="+mn-ea"/>
                <a:cs typeface="+mn-cs"/>
              </a:rPr>
              <a:t>协调者节点负责接收用户提交的查询轨迹，每个远程结点存储 </a:t>
            </a:r>
            <a:endParaRPr lang="zh-CN" altLang="en-US" dirty="0" smtClean="0"/>
          </a:p>
          <a:p>
            <a:endParaRPr kumimoji="1" lang="zh-CN" altLang="en-US" dirty="0"/>
          </a:p>
        </p:txBody>
      </p:sp>
      <p:sp>
        <p:nvSpPr>
          <p:cNvPr id="4" name="幻灯片编号占位符 3"/>
          <p:cNvSpPr>
            <a:spLocks noGrp="1"/>
          </p:cNvSpPr>
          <p:nvPr>
            <p:ph type="sldNum" sz="quarter" idx="10"/>
          </p:nvPr>
        </p:nvSpPr>
        <p:spPr/>
        <p:txBody>
          <a:bodyPr/>
          <a:lstStyle/>
          <a:p>
            <a:fld id="{0A901930-D9BF-574A-83B1-710E555590F9}" type="slidenum">
              <a:rPr kumimoji="1" lang="zh-CN" altLang="en-US" smtClean="0"/>
              <a:t>5</a:t>
            </a:fld>
            <a:endParaRPr kumimoji="1" lang="zh-CN" altLang="en-US"/>
          </a:p>
        </p:txBody>
      </p:sp>
    </p:spTree>
    <p:extLst>
      <p:ext uri="{BB962C8B-B14F-4D97-AF65-F5344CB8AC3E}">
        <p14:creationId xmlns:p14="http://schemas.microsoft.com/office/powerpoint/2010/main" val="4146956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当然，处理这样一个查询，也面临着诸多挑战。最重要的一点就是 通信开销过大的问题。</a:t>
            </a:r>
          </a:p>
          <a:p>
            <a:r>
              <a:rPr kumimoji="1" lang="zh-CN" altLang="en-US" dirty="0" smtClean="0"/>
              <a:t>解决查询的一个</a:t>
            </a:r>
            <a:r>
              <a:rPr kumimoji="1" lang="en-US" altLang="zh-CN" dirty="0" smtClean="0"/>
              <a:t>naïve</a:t>
            </a:r>
            <a:r>
              <a:rPr kumimoji="1" lang="en-US" altLang="zh-CN" baseline="0" dirty="0" smtClean="0"/>
              <a:t> </a:t>
            </a:r>
            <a:r>
              <a:rPr kumimoji="1" lang="zh-CN" altLang="en-US" baseline="0" dirty="0" smtClean="0"/>
              <a:t>方法就是</a:t>
            </a:r>
            <a:r>
              <a:rPr kumimoji="1" lang="en-US" altLang="zh-CN" baseline="0" dirty="0" smtClean="0"/>
              <a:t>:</a:t>
            </a:r>
            <a:r>
              <a:rPr kumimoji="1" lang="zh-CN" altLang="en-US" baseline="0" dirty="0" smtClean="0"/>
              <a:t>协调者结点将查询对象发送到远程结点，每个远程结点根据接收到的数据，计算本地每条轨迹与查询对象间的距离 。并将值返回给协调者节点。协调者 从中选择距离最近的</a:t>
            </a:r>
            <a:r>
              <a:rPr kumimoji="1" lang="en-US" altLang="zh-CN" baseline="0" dirty="0" smtClean="0"/>
              <a:t>k</a:t>
            </a:r>
            <a:r>
              <a:rPr kumimoji="1" lang="zh-CN" altLang="en-US" baseline="0" dirty="0" smtClean="0"/>
              <a:t>条返回。这样的方法在面对长的查询轨迹或当远程结点比较多的时候，通信开销比较大。此外由于需要计算每条轨迹与查询轨迹间的距离，而轨迹的距离计算往往复杂度较高。因此，时间效率也较低。最后，目前存在着许多轨迹距离度量方式，而现有工作往往只针对某一具体的距离进行优化，缺乏统一处理框架。</a:t>
            </a:r>
            <a:endParaRPr kumimoji="1" lang="en-US" altLang="zh-CN" baseline="0" dirty="0" smtClean="0"/>
          </a:p>
          <a:p>
            <a:endParaRPr kumimoji="1" lang="zh-CN" altLang="en-US" dirty="0"/>
          </a:p>
        </p:txBody>
      </p:sp>
      <p:sp>
        <p:nvSpPr>
          <p:cNvPr id="4" name="幻灯片编号占位符 3"/>
          <p:cNvSpPr>
            <a:spLocks noGrp="1"/>
          </p:cNvSpPr>
          <p:nvPr>
            <p:ph type="sldNum" sz="quarter" idx="10"/>
          </p:nvPr>
        </p:nvSpPr>
        <p:spPr/>
        <p:txBody>
          <a:bodyPr/>
          <a:lstStyle/>
          <a:p>
            <a:fld id="{0A901930-D9BF-574A-83B1-710E555590F9}" type="slidenum">
              <a:rPr kumimoji="1" lang="zh-CN" altLang="en-US" smtClean="0"/>
              <a:t>6</a:t>
            </a:fld>
            <a:endParaRPr kumimoji="1" lang="zh-CN" altLang="en-US"/>
          </a:p>
        </p:txBody>
      </p:sp>
    </p:spTree>
    <p:extLst>
      <p:ext uri="{BB962C8B-B14F-4D97-AF65-F5344CB8AC3E}">
        <p14:creationId xmlns:p14="http://schemas.microsoft.com/office/powerpoint/2010/main" val="348783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PIST</a:t>
            </a:r>
            <a:r>
              <a:rPr kumimoji="1" lang="zh-CN" altLang="en-US" dirty="0" smtClean="0"/>
              <a:t>，</a:t>
            </a:r>
            <a:r>
              <a:rPr kumimoji="1" lang="en-US" altLang="zh-CN" dirty="0" err="1" smtClean="0"/>
              <a:t>TrajStore</a:t>
            </a:r>
            <a:r>
              <a:rPr kumimoji="1" lang="zh-CN" altLang="en-US" dirty="0" smtClean="0"/>
              <a:t>和</a:t>
            </a:r>
            <a:r>
              <a:rPr kumimoji="1" lang="en-US" altLang="zh-CN" dirty="0" err="1" smtClean="0"/>
              <a:t>SharkDB</a:t>
            </a:r>
            <a:r>
              <a:rPr kumimoji="1" lang="zh-CN" altLang="en-US" dirty="0" smtClean="0"/>
              <a:t>是三个典型的集中式轨迹数据管理平台，前两者是基于磁盘的系统，而</a:t>
            </a:r>
            <a:r>
              <a:rPr kumimoji="1" lang="en-US" altLang="zh-CN" dirty="0" err="1" smtClean="0"/>
              <a:t>SharKDB</a:t>
            </a:r>
            <a:r>
              <a:rPr kumimoji="1" lang="zh-CN" altLang="en-US" dirty="0" smtClean="0"/>
              <a:t>是基于单机大内存服务器设计。这些系统提供了基本的查询接口，本文提出的</a:t>
            </a:r>
            <a:r>
              <a:rPr kumimoji="1" lang="en-US" altLang="zh-CN" dirty="0" smtClean="0"/>
              <a:t>k</a:t>
            </a:r>
            <a:r>
              <a:rPr kumimoji="1" lang="zh-CN" altLang="en-US" dirty="0" smtClean="0"/>
              <a:t>近邻轨迹可以在这些系统上加以实现。</a:t>
            </a:r>
          </a:p>
          <a:p>
            <a:r>
              <a:rPr kumimoji="1" lang="en-US" altLang="zh-CN" dirty="0" smtClean="0"/>
              <a:t>Agarwal</a:t>
            </a:r>
            <a:r>
              <a:rPr kumimoji="1" lang="en-US" altLang="zh-CN" baseline="0" dirty="0" smtClean="0"/>
              <a:t> </a:t>
            </a:r>
            <a:r>
              <a:rPr kumimoji="1" lang="zh-CN" altLang="en-US" baseline="0" dirty="0" smtClean="0"/>
              <a:t>和</a:t>
            </a:r>
            <a:r>
              <a:rPr kumimoji="1" lang="en-US" altLang="zh-CN" baseline="0" dirty="0" err="1" smtClean="0"/>
              <a:t>Refiei</a:t>
            </a:r>
            <a:r>
              <a:rPr kumimoji="1" lang="zh-CN" altLang="en-US" baseline="0" dirty="0" smtClean="0"/>
              <a:t>等使用傅里叶变换来降维轨迹数据，然后对降维后的值构建索引，以提高查询效率。</a:t>
            </a:r>
            <a:endParaRPr kumimoji="1" lang="zh-CN" altLang="en-US" dirty="0" smtClean="0"/>
          </a:p>
          <a:p>
            <a:r>
              <a:rPr kumimoji="1" lang="en-US" altLang="zh-CN" dirty="0" err="1" smtClean="0"/>
              <a:t>Frentzos</a:t>
            </a:r>
            <a:r>
              <a:rPr kumimoji="1" lang="zh-CN" altLang="en-US" dirty="0" smtClean="0"/>
              <a:t>，</a:t>
            </a:r>
            <a:r>
              <a:rPr kumimoji="1" lang="en-US" altLang="zh-CN" dirty="0" err="1" smtClean="0"/>
              <a:t>Ralf,Chen</a:t>
            </a:r>
            <a:r>
              <a:rPr kumimoji="1" lang="zh-CN" altLang="en-US" dirty="0" smtClean="0"/>
              <a:t>等直接对轨迹构建</a:t>
            </a:r>
            <a:r>
              <a:rPr kumimoji="1" lang="en-US" altLang="zh-CN" dirty="0" smtClean="0"/>
              <a:t>R</a:t>
            </a:r>
            <a:r>
              <a:rPr kumimoji="1" lang="zh-CN" altLang="en-US" dirty="0" smtClean="0"/>
              <a:t>树索引。这些方法大致分为</a:t>
            </a:r>
            <a:r>
              <a:rPr lang="zh-CN" altLang="en-US" sz="1200" kern="1200" dirty="0" smtClean="0">
                <a:solidFill>
                  <a:schemeClr val="tx1"/>
                </a:solidFill>
                <a:effectLst/>
                <a:latin typeface="+mn-lt"/>
                <a:ea typeface="+mn-ea"/>
                <a:cs typeface="+mn-cs"/>
              </a:rPr>
              <a:t>剪枝和提炼两个阶段。剪枝阶段就是利用 </a:t>
            </a:r>
            <a:r>
              <a:rPr lang="en-US" altLang="zh-CN" sz="1200" kern="1200" dirty="0" smtClean="0">
                <a:solidFill>
                  <a:schemeClr val="tx1"/>
                </a:solidFill>
                <a:effectLst/>
                <a:latin typeface="+mn-lt"/>
                <a:ea typeface="+mn-ea"/>
                <a:cs typeface="+mn-cs"/>
              </a:rPr>
              <a:t>R </a:t>
            </a:r>
            <a:r>
              <a:rPr lang="zh-CN" altLang="en-US" sz="1200" kern="1200" dirty="0" smtClean="0">
                <a:solidFill>
                  <a:schemeClr val="tx1"/>
                </a:solidFill>
                <a:effectLst/>
                <a:latin typeface="+mn-lt"/>
                <a:ea typeface="+mn-ea"/>
                <a:cs typeface="+mn-cs"/>
              </a:rPr>
              <a:t>树索引来进行剪枝，最终返回叶子节点内满足查询 条件的轨迹段。在提炼阶段，将上一步获得的轨迹段按照到达时间进行排序并合 成完整的轨迹。 </a:t>
            </a:r>
          </a:p>
          <a:p>
            <a:r>
              <a:rPr lang="en-US" altLang="zh-CN" dirty="0" err="1" smtClean="0"/>
              <a:t>Skoumas,wang</a:t>
            </a:r>
            <a:r>
              <a:rPr lang="zh-CN" altLang="en-US" dirty="0" smtClean="0"/>
              <a:t>等提出的方法，提出计算轨迹距离的上、下界剪枝的方法。由于上下界的就是复杂度远低于真实距离的计算，因此剪枝能避免对很多不相似轨迹的距离计算。</a:t>
            </a:r>
          </a:p>
        </p:txBody>
      </p:sp>
      <p:sp>
        <p:nvSpPr>
          <p:cNvPr id="4" name="幻灯片编号占位符 3"/>
          <p:cNvSpPr>
            <a:spLocks noGrp="1"/>
          </p:cNvSpPr>
          <p:nvPr>
            <p:ph type="sldNum" sz="quarter" idx="10"/>
          </p:nvPr>
        </p:nvSpPr>
        <p:spPr/>
        <p:txBody>
          <a:bodyPr/>
          <a:lstStyle/>
          <a:p>
            <a:fld id="{0A901930-D9BF-574A-83B1-710E555590F9}" type="slidenum">
              <a:rPr kumimoji="1" lang="zh-CN" altLang="en-US" smtClean="0"/>
              <a:t>7</a:t>
            </a:fld>
            <a:endParaRPr kumimoji="1" lang="zh-CN" altLang="en-US"/>
          </a:p>
        </p:txBody>
      </p:sp>
    </p:spTree>
    <p:extLst>
      <p:ext uri="{BB962C8B-B14F-4D97-AF65-F5344CB8AC3E}">
        <p14:creationId xmlns:p14="http://schemas.microsoft.com/office/powerpoint/2010/main" val="20487888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同样的，近</a:t>
            </a:r>
            <a:r>
              <a:rPr kumimoji="1" lang="en-US" altLang="zh-CN" dirty="0" smtClean="0"/>
              <a:t>10</a:t>
            </a:r>
            <a:r>
              <a:rPr kumimoji="1" lang="zh-CN" altLang="en-US" dirty="0" smtClean="0"/>
              <a:t>年来，随着各种各样的分布式架构及系统的出现。分布式环境下的</a:t>
            </a:r>
            <a:r>
              <a:rPr kumimoji="1" lang="en-US" altLang="zh-CN" dirty="0" smtClean="0"/>
              <a:t>k</a:t>
            </a:r>
            <a:r>
              <a:rPr kumimoji="1" lang="zh-CN" altLang="en-US" dirty="0" smtClean="0"/>
              <a:t>近邻查询研究也得到了广泛研究。</a:t>
            </a:r>
          </a:p>
          <a:p>
            <a:r>
              <a:rPr kumimoji="1" lang="zh-CN" altLang="en-US" dirty="0" smtClean="0"/>
              <a:t>其中轨迹系统是研究的最多的，从最早的杨老师他们构建的</a:t>
            </a:r>
            <a:r>
              <a:rPr kumimoji="1" lang="en-US" altLang="zh-CN" dirty="0" err="1" smtClean="0"/>
              <a:t>Truster</a:t>
            </a:r>
            <a:r>
              <a:rPr kumimoji="1" lang="en-US" altLang="zh-CN" dirty="0" smtClean="0"/>
              <a:t>,</a:t>
            </a:r>
            <a:r>
              <a:rPr kumimoji="1" lang="zh-CN" altLang="en-US" baseline="0" dirty="0" smtClean="0"/>
              <a:t> 到最新的</a:t>
            </a:r>
            <a:r>
              <a:rPr kumimoji="1" lang="en-US" altLang="zh-CN" baseline="0" dirty="0" err="1" smtClean="0"/>
              <a:t>TrajSpark,OceanST</a:t>
            </a:r>
            <a:r>
              <a:rPr kumimoji="1" lang="zh-CN" altLang="en-US" baseline="0" dirty="0" smtClean="0"/>
              <a:t>等，为轨迹大数据管理提供了便利。以上系统都是针对数据中心内部，计算机集群构建的分布式系统。针对我们所研究的协调者</a:t>
            </a:r>
            <a:r>
              <a:rPr kumimoji="1" lang="en-US" altLang="zh-CN" baseline="0" dirty="0" smtClean="0"/>
              <a:t>-</a:t>
            </a:r>
            <a:r>
              <a:rPr kumimoji="1" lang="zh-CN" altLang="en-US" baseline="0" dirty="0" smtClean="0"/>
              <a:t>远程结点架构下的分布式查询，设计的方法主要是两类，一类是包围信封的策略，这一类主要是将查询对象的包围信封发送给远程结点用以计算距离上下界并剪枝。其目的是提高查询的效率。另一类是基于多粒度概要</a:t>
            </a:r>
            <a:r>
              <a:rPr kumimoji="1" lang="zh-CN" altLang="en-US" baseline="0" smtClean="0"/>
              <a:t>数据</a:t>
            </a:r>
            <a:r>
              <a:rPr kumimoji="1" lang="zh-CN" altLang="en-US" baseline="0" smtClean="0"/>
              <a:t>的</a:t>
            </a:r>
            <a:r>
              <a:rPr kumimoji="1" lang="zh-CN" altLang="en-US" baseline="0" smtClean="0"/>
              <a:t>策略</a:t>
            </a:r>
            <a:r>
              <a:rPr kumimoji="1" lang="zh-CN" altLang="en-US" baseline="0" smtClean="0"/>
              <a:t>。</a:t>
            </a:r>
            <a:r>
              <a:rPr kumimoji="1" lang="zh-CN" altLang="en-US" baseline="0" dirty="0" smtClean="0"/>
              <a:t>其中</a:t>
            </a:r>
            <a:r>
              <a:rPr kumimoji="1" lang="en-US" altLang="zh-CN" baseline="0" dirty="0" smtClean="0"/>
              <a:t>LEEWAVE</a:t>
            </a:r>
            <a:r>
              <a:rPr kumimoji="1" lang="zh-CN" altLang="en-US" baseline="0" dirty="0" smtClean="0"/>
              <a:t>提出了基于小波变换的多粒度概要数据，和</a:t>
            </a:r>
            <a:r>
              <a:rPr kumimoji="1" lang="en-US" altLang="zh-CN" baseline="0" dirty="0" err="1" smtClean="0"/>
              <a:t>Bandwidthd</a:t>
            </a:r>
            <a:r>
              <a:rPr kumimoji="1" lang="zh-CN" altLang="en-US" baseline="0" dirty="0" smtClean="0"/>
              <a:t>利用多粒度包围盒技术。但这两个工作都是针对一维时间序列数据，无法直接应用到轨迹数据种。此外，已有工作都是针对指定距离，进行优化，缺乏通用性。</a:t>
            </a:r>
            <a:endParaRPr kumimoji="1" lang="zh-CN" altLang="en-US" dirty="0"/>
          </a:p>
        </p:txBody>
      </p:sp>
      <p:sp>
        <p:nvSpPr>
          <p:cNvPr id="4" name="幻灯片编号占位符 3"/>
          <p:cNvSpPr>
            <a:spLocks noGrp="1"/>
          </p:cNvSpPr>
          <p:nvPr>
            <p:ph type="sldNum" sz="quarter" idx="10"/>
          </p:nvPr>
        </p:nvSpPr>
        <p:spPr/>
        <p:txBody>
          <a:bodyPr/>
          <a:lstStyle/>
          <a:p>
            <a:fld id="{0A901930-D9BF-574A-83B1-710E555590F9}" type="slidenum">
              <a:rPr kumimoji="1" lang="zh-CN" altLang="en-US" smtClean="0"/>
              <a:t>8</a:t>
            </a:fld>
            <a:endParaRPr kumimoji="1" lang="zh-CN" altLang="en-US"/>
          </a:p>
        </p:txBody>
      </p:sp>
    </p:spTree>
    <p:extLst>
      <p:ext uri="{BB962C8B-B14F-4D97-AF65-F5344CB8AC3E}">
        <p14:creationId xmlns:p14="http://schemas.microsoft.com/office/powerpoint/2010/main" val="5287988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10" name="操作按钮: 自定义 9"/>
          <p:cNvSpPr/>
          <p:nvPr/>
        </p:nvSpPr>
        <p:spPr>
          <a:xfrm>
            <a:off x="0" y="2060848"/>
            <a:ext cx="9252520" cy="1512168"/>
          </a:xfrm>
          <a:prstGeom prst="actionButtonBlank">
            <a:avLst/>
          </a:prstGeom>
          <a:ln>
            <a:noFill/>
          </a:ln>
        </p:spPr>
        <p:style>
          <a:lnRef idx="1">
            <a:schemeClr val="accent1"/>
          </a:lnRef>
          <a:fillRef idx="3">
            <a:schemeClr val="accent1"/>
          </a:fillRef>
          <a:effectRef idx="2">
            <a:schemeClr val="accent1"/>
          </a:effectRef>
          <a:fontRef idx="minor">
            <a:schemeClr val="lt1"/>
          </a:fontRef>
        </p:style>
        <p:txBody>
          <a:bodyPr/>
          <a:lstStyle/>
          <a:p>
            <a:endParaRPr lang="zh-CN" altLang="en-US"/>
          </a:p>
        </p:txBody>
      </p:sp>
      <p:sp>
        <p:nvSpPr>
          <p:cNvPr id="2" name="标题 1"/>
          <p:cNvSpPr>
            <a:spLocks noGrp="1"/>
          </p:cNvSpPr>
          <p:nvPr>
            <p:ph type="ctrTitle"/>
          </p:nvPr>
        </p:nvSpPr>
        <p:spPr>
          <a:xfrm>
            <a:off x="685800" y="2130425"/>
            <a:ext cx="7772400" cy="1470025"/>
          </a:xfrm>
        </p:spPr>
        <p:txBody>
          <a:bodyPr/>
          <a:lstStyle/>
          <a:p>
            <a:r>
              <a:rPr kumimoji="1" lang="zh-CN" altLang="en-US" smtClean="0"/>
              <a:t>单击此处编辑母版标题样式</a:t>
            </a:r>
            <a:endParaRPr kumimoji="1"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lumMod val="95000"/>
                    <a:lumOff val="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zh-CN" altLang="en-US" dirty="0" smtClean="0"/>
              <a:t>单击此处编辑母版副标题样式</a:t>
            </a:r>
            <a:endParaRPr kumimoji="1" lang="zh-CN" altLang="en-US" dirty="0"/>
          </a:p>
        </p:txBody>
      </p:sp>
      <p:sp>
        <p:nvSpPr>
          <p:cNvPr id="4" name="日期占位符 3"/>
          <p:cNvSpPr>
            <a:spLocks noGrp="1"/>
          </p:cNvSpPr>
          <p:nvPr>
            <p:ph type="dt" sz="half" idx="10"/>
          </p:nvPr>
        </p:nvSpPr>
        <p:spPr/>
        <p:txBody>
          <a:bodyPr/>
          <a:lstStyle/>
          <a:p>
            <a:fld id="{ADB4F204-9706-CD42-8D4D-A613BED2BEF5}" type="datetime1">
              <a:rPr lang="en-US" altLang="zh-CN" smtClean="0"/>
              <a:t>3/21/18</a:t>
            </a:fld>
            <a:endParaRPr lang="zh-CN" altLang="en-US"/>
          </a:p>
        </p:txBody>
      </p:sp>
      <p:sp>
        <p:nvSpPr>
          <p:cNvPr id="5" name="页脚占位符 4"/>
          <p:cNvSpPr>
            <a:spLocks noGrp="1"/>
          </p:cNvSpPr>
          <p:nvPr>
            <p:ph type="ftr" sz="quarter" idx="11"/>
          </p:nvPr>
        </p:nvSpPr>
        <p:spPr/>
        <p:txBody>
          <a:bodyPr/>
          <a:lstStyle/>
          <a:p>
            <a:endParaRPr lang="zh-CN" altLang="en-US"/>
          </a:p>
        </p:txBody>
      </p:sp>
    </p:spTree>
    <p:extLst>
      <p:ext uri="{BB962C8B-B14F-4D97-AF65-F5344CB8AC3E}">
        <p14:creationId xmlns:p14="http://schemas.microsoft.com/office/powerpoint/2010/main" val="39133117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竖排文本占位符 2"/>
          <p:cNvSpPr>
            <a:spLocks noGrp="1"/>
          </p:cNvSpPr>
          <p:nvPr>
            <p:ph type="body" orient="vert" idx="1"/>
          </p:nvPr>
        </p:nvSpPr>
        <p:spPr/>
        <p:txBody>
          <a:bodyPr vert="eaVert"/>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10"/>
          </p:nvPr>
        </p:nvSpPr>
        <p:spPr/>
        <p:txBody>
          <a:bodyPr/>
          <a:lstStyle/>
          <a:p>
            <a:fld id="{90203ADA-70A4-B340-8C17-1B8741828AF6}" type="datetime1">
              <a:rPr lang="en-US" altLang="zh-CN" smtClean="0"/>
              <a:t>3/21/18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幻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26874654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kumimoji="1" lang="zh-CN" altLang="en-US" smtClean="0"/>
              <a:t>单击此处编辑母版标题样式</a:t>
            </a:r>
            <a:endParaRPr kumimoji="1" lang="zh-CN" altLang="en-US"/>
          </a:p>
        </p:txBody>
      </p:sp>
      <p:sp>
        <p:nvSpPr>
          <p:cNvPr id="3" name="竖排文本占位符 2"/>
          <p:cNvSpPr>
            <a:spLocks noGrp="1"/>
          </p:cNvSpPr>
          <p:nvPr>
            <p:ph type="body" orient="vert" idx="1"/>
          </p:nvPr>
        </p:nvSpPr>
        <p:spPr>
          <a:xfrm>
            <a:off x="457200" y="274638"/>
            <a:ext cx="6019800" cy="5851525"/>
          </a:xfrm>
        </p:spPr>
        <p:txBody>
          <a:bodyPr vert="eaVert"/>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10"/>
          </p:nvPr>
        </p:nvSpPr>
        <p:spPr/>
        <p:txBody>
          <a:bodyPr/>
          <a:lstStyle/>
          <a:p>
            <a:fld id="{7C8CD176-CD2A-904D-BCC3-D3EC7588BEDE}" type="datetime1">
              <a:rPr lang="en-US" altLang="zh-CN" smtClean="0"/>
              <a:t>3/21/18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幻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693560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内容占位符 2"/>
          <p:cNvSpPr>
            <a:spLocks noGrp="1"/>
          </p:cNvSpPr>
          <p:nvPr>
            <p:ph idx="1"/>
          </p:nvPr>
        </p:nvSpPr>
        <p:spPr>
          <a:xfrm>
            <a:off x="457200" y="1052736"/>
            <a:ext cx="8229600" cy="5328592"/>
          </a:xfrm>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10"/>
          </p:nvPr>
        </p:nvSpPr>
        <p:spPr>
          <a:xfrm>
            <a:off x="457200" y="6453336"/>
            <a:ext cx="2133600" cy="268139"/>
          </a:xfrm>
        </p:spPr>
        <p:txBody>
          <a:bodyPr/>
          <a:lstStyle/>
          <a:p>
            <a:fld id="{1BA757F0-074F-AE47-820B-9B6DA70C4C63}" type="datetime1">
              <a:rPr lang="en-US" altLang="zh-CN" smtClean="0"/>
              <a:t>3/21/18</a:t>
            </a:fld>
            <a:endParaRPr lang="zh-CN" altLang="en-US"/>
          </a:p>
        </p:txBody>
      </p:sp>
      <p:sp>
        <p:nvSpPr>
          <p:cNvPr id="5" name="页脚占位符 4"/>
          <p:cNvSpPr>
            <a:spLocks noGrp="1"/>
          </p:cNvSpPr>
          <p:nvPr>
            <p:ph type="ftr" sz="quarter" idx="11"/>
          </p:nvPr>
        </p:nvSpPr>
        <p:spPr>
          <a:xfrm>
            <a:off x="3124200" y="6453336"/>
            <a:ext cx="2895600" cy="268139"/>
          </a:xfrm>
        </p:spPr>
        <p:txBody>
          <a:bodyPr/>
          <a:lstStyle/>
          <a:p>
            <a:endParaRPr lang="zh-CN" altLang="en-US" dirty="0"/>
          </a:p>
        </p:txBody>
      </p:sp>
      <p:sp>
        <p:nvSpPr>
          <p:cNvPr id="6" name="幻灯片编号占位符 5"/>
          <p:cNvSpPr>
            <a:spLocks noGrp="1"/>
          </p:cNvSpPr>
          <p:nvPr>
            <p:ph type="sldNum" sz="quarter" idx="12"/>
          </p:nvPr>
        </p:nvSpPr>
        <p:spPr>
          <a:xfrm>
            <a:off x="6553200" y="6453336"/>
            <a:ext cx="2133600" cy="268139"/>
          </a:xfrm>
        </p:spPr>
        <p:txBody>
          <a:bodyPr/>
          <a:lstStyle/>
          <a:p>
            <a:fld id="{0C913308-F349-4B6D-A68A-DD1791B4A57B}" type="slidenum">
              <a:rPr lang="zh-CN" altLang="en-US" smtClean="0"/>
              <a:t>‹#›</a:t>
            </a:fld>
            <a:endParaRPr lang="zh-CN" altLang="en-US"/>
          </a:p>
        </p:txBody>
      </p:sp>
      <p:sp>
        <p:nvSpPr>
          <p:cNvPr id="7" name="减 6"/>
          <p:cNvSpPr/>
          <p:nvPr userDrawn="1"/>
        </p:nvSpPr>
        <p:spPr>
          <a:xfrm>
            <a:off x="-1620688" y="908720"/>
            <a:ext cx="12457384" cy="45719"/>
          </a:xfrm>
          <a:prstGeom prst="mathMinus">
            <a:avLst/>
          </a:prstGeom>
          <a:ln/>
        </p:spPr>
        <p:style>
          <a:lnRef idx="1">
            <a:schemeClr val="accent1"/>
          </a:lnRef>
          <a:fillRef idx="3">
            <a:schemeClr val="accent1"/>
          </a:fillRef>
          <a:effectRef idx="2">
            <a:schemeClr val="accent1"/>
          </a:effectRef>
          <a:fontRef idx="minor">
            <a:schemeClr val="lt1"/>
          </a:fontRef>
        </p:style>
        <p:txBody>
          <a:bodyPr/>
          <a:lstStyle/>
          <a:p>
            <a:endParaRPr lang="zh-CN" altLang="en-US"/>
          </a:p>
        </p:txBody>
      </p:sp>
    </p:spTree>
    <p:extLst>
      <p:ext uri="{BB962C8B-B14F-4D97-AF65-F5344CB8AC3E}">
        <p14:creationId xmlns:p14="http://schemas.microsoft.com/office/powerpoint/2010/main" val="9560734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kumimoji="1" lang="zh-CN" altLang="en-US" smtClean="0"/>
              <a:t>单击此处编辑母版标题样式</a:t>
            </a:r>
            <a:endParaRPr kumimoji="1"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kumimoji="1" lang="zh-CN" altLang="en-US" smtClean="0"/>
              <a:t>单击此处编辑母版文本样式</a:t>
            </a:r>
          </a:p>
        </p:txBody>
      </p:sp>
      <p:sp>
        <p:nvSpPr>
          <p:cNvPr id="4" name="日期占位符 3"/>
          <p:cNvSpPr>
            <a:spLocks noGrp="1"/>
          </p:cNvSpPr>
          <p:nvPr>
            <p:ph type="dt" sz="half" idx="10"/>
          </p:nvPr>
        </p:nvSpPr>
        <p:spPr/>
        <p:txBody>
          <a:bodyPr/>
          <a:lstStyle/>
          <a:p>
            <a:fld id="{E64F0949-AF41-4F41-A97A-2E9837B31AFF}" type="datetime1">
              <a:rPr lang="en-US" altLang="zh-CN" smtClean="0"/>
              <a:t>3/21/18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幻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4099877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5" name="日期占位符 4"/>
          <p:cNvSpPr>
            <a:spLocks noGrp="1"/>
          </p:cNvSpPr>
          <p:nvPr>
            <p:ph type="dt" sz="half" idx="10"/>
          </p:nvPr>
        </p:nvSpPr>
        <p:spPr/>
        <p:txBody>
          <a:bodyPr/>
          <a:lstStyle/>
          <a:p>
            <a:fld id="{A04A67DA-CF8A-6742-AE77-EAF90B213DD9}" type="datetime1">
              <a:rPr lang="en-US" altLang="zh-CN" smtClean="0"/>
              <a:t>3/21/18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幻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16032024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kumimoji="1" lang="zh-CN" altLang="en-US" smtClean="0"/>
              <a:t>单击此处编辑母版标题样式</a:t>
            </a:r>
            <a:endParaRPr kumimoji="1"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7" name="日期占位符 6"/>
          <p:cNvSpPr>
            <a:spLocks noGrp="1"/>
          </p:cNvSpPr>
          <p:nvPr>
            <p:ph type="dt" sz="half" idx="10"/>
          </p:nvPr>
        </p:nvSpPr>
        <p:spPr/>
        <p:txBody>
          <a:bodyPr/>
          <a:lstStyle/>
          <a:p>
            <a:fld id="{348E5D9D-1889-794E-AB1E-540C12CBFC21}" type="datetime1">
              <a:rPr lang="en-US" altLang="zh-CN" smtClean="0"/>
              <a:t>3/21/18</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幻灯片编号占位符 8"/>
          <p:cNvSpPr>
            <a:spLocks noGrp="1"/>
          </p:cNvSpPr>
          <p:nvPr>
            <p:ph type="sldNum" sz="quarter" idx="12"/>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9732058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日期占位符 2"/>
          <p:cNvSpPr>
            <a:spLocks noGrp="1"/>
          </p:cNvSpPr>
          <p:nvPr>
            <p:ph type="dt" sz="half" idx="10"/>
          </p:nvPr>
        </p:nvSpPr>
        <p:spPr/>
        <p:txBody>
          <a:bodyPr/>
          <a:lstStyle/>
          <a:p>
            <a:fld id="{B6EB5206-C0A6-4F49-89FB-FECA9D3DD980}" type="datetime1">
              <a:rPr lang="en-US" altLang="zh-CN" smtClean="0"/>
              <a:t>3/21/18</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幻灯片编号占位符 4"/>
          <p:cNvSpPr>
            <a:spLocks noGrp="1"/>
          </p:cNvSpPr>
          <p:nvPr>
            <p:ph type="sldNum" sz="quarter" idx="12"/>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22157488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A7D72A80-364C-1844-9169-FADF49488C67}" type="datetime1">
              <a:rPr lang="en-US" altLang="zh-CN" smtClean="0"/>
              <a:t>3/21/18</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幻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3492052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kumimoji="1" lang="zh-CN" altLang="en-US" smtClean="0"/>
              <a:t>单击此处编辑母版标题样式</a:t>
            </a:r>
            <a:endParaRPr kumimoji="1"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zh-CN" altLang="en-US" smtClean="0"/>
              <a:t>单击此处编辑母版文本样式</a:t>
            </a:r>
          </a:p>
        </p:txBody>
      </p:sp>
      <p:sp>
        <p:nvSpPr>
          <p:cNvPr id="5" name="日期占位符 4"/>
          <p:cNvSpPr>
            <a:spLocks noGrp="1"/>
          </p:cNvSpPr>
          <p:nvPr>
            <p:ph type="dt" sz="half" idx="10"/>
          </p:nvPr>
        </p:nvSpPr>
        <p:spPr/>
        <p:txBody>
          <a:bodyPr/>
          <a:lstStyle/>
          <a:p>
            <a:fld id="{2F4489C2-A21F-6B41-8B8A-B6D53707F19C}" type="datetime1">
              <a:rPr lang="en-US" altLang="zh-CN" smtClean="0"/>
              <a:t>3/21/18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幻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7579747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kumimoji="1" lang="zh-CN" altLang="en-US" smtClean="0"/>
              <a:t>单击此处编辑母版标题样式</a:t>
            </a:r>
            <a:endParaRPr kumimoji="1"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zh-CN" altLang="en-US" smtClean="0"/>
              <a:t>单击此处编辑母版文本样式</a:t>
            </a:r>
          </a:p>
        </p:txBody>
      </p:sp>
      <p:sp>
        <p:nvSpPr>
          <p:cNvPr id="5" name="日期占位符 4"/>
          <p:cNvSpPr>
            <a:spLocks noGrp="1"/>
          </p:cNvSpPr>
          <p:nvPr>
            <p:ph type="dt" sz="half" idx="10"/>
          </p:nvPr>
        </p:nvSpPr>
        <p:spPr/>
        <p:txBody>
          <a:bodyPr/>
          <a:lstStyle/>
          <a:p>
            <a:fld id="{D179E020-1890-D04E-A782-6754A1740D29}" type="datetime1">
              <a:rPr lang="en-US" altLang="zh-CN" smtClean="0"/>
              <a:t>3/21/18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幻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1075813773"/>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706090"/>
          </a:xfrm>
          <a:prstGeom prst="rect">
            <a:avLst/>
          </a:prstGeom>
        </p:spPr>
        <p:txBody>
          <a:bodyPr vert="horz" lIns="91440" tIns="45720" rIns="91440" bIns="45720" rtlCol="0" anchor="ctr">
            <a:normAutofit/>
          </a:bodyPr>
          <a:lstStyle/>
          <a:p>
            <a:r>
              <a:rPr kumimoji="1" lang="zh-CN" altLang="en-US" dirty="0" smtClean="0"/>
              <a:t>单击此处编辑母版标题样式</a:t>
            </a:r>
            <a:endParaRPr kumimoji="1" lang="zh-CN" altLang="en-US" dirty="0"/>
          </a:p>
        </p:txBody>
      </p:sp>
      <p:sp>
        <p:nvSpPr>
          <p:cNvPr id="3" name="文本占位符 2"/>
          <p:cNvSpPr>
            <a:spLocks noGrp="1"/>
          </p:cNvSpPr>
          <p:nvPr>
            <p:ph type="body" idx="1"/>
          </p:nvPr>
        </p:nvSpPr>
        <p:spPr>
          <a:xfrm>
            <a:off x="107504" y="1052736"/>
            <a:ext cx="8784976" cy="5616624"/>
          </a:xfrm>
          <a:prstGeom prst="rect">
            <a:avLst/>
          </a:prstGeom>
        </p:spPr>
        <p:txBody>
          <a:bodyPr vert="horz" lIns="91440" tIns="0" rIns="91440" bIns="0" rtlCol="0">
            <a:normAutofit/>
          </a:bodyPr>
          <a:lstStyle/>
          <a:p>
            <a:pPr lvl="0"/>
            <a:r>
              <a:rPr kumimoji="1" lang="zh-CN" altLang="en-US" dirty="0" smtClean="0"/>
              <a:t>单击此处编辑母版文本样式</a:t>
            </a:r>
          </a:p>
          <a:p>
            <a:pPr lvl="1"/>
            <a:r>
              <a:rPr kumimoji="1" lang="zh-CN" altLang="en-US" dirty="0" smtClean="0"/>
              <a:t>二级</a:t>
            </a:r>
          </a:p>
          <a:p>
            <a:pPr lvl="2"/>
            <a:r>
              <a:rPr kumimoji="1" lang="zh-CN" altLang="en-US" dirty="0" smtClean="0"/>
              <a:t>三级</a:t>
            </a:r>
          </a:p>
          <a:p>
            <a:pPr lvl="3"/>
            <a:r>
              <a:rPr kumimoji="1" lang="zh-CN" altLang="en-US" dirty="0" smtClean="0"/>
              <a:t>四级</a:t>
            </a:r>
          </a:p>
          <a:p>
            <a:pPr lvl="4"/>
            <a:r>
              <a:rPr kumimoji="1" lang="zh-CN" altLang="en-US" dirty="0" smtClean="0"/>
              <a:t>五级</a:t>
            </a:r>
            <a:endParaRPr kumimoji="1" lang="zh-CN" altLang="en-US" dirty="0"/>
          </a:p>
        </p:txBody>
      </p:sp>
      <p:sp>
        <p:nvSpPr>
          <p:cNvPr id="4" name="日期占位符 3"/>
          <p:cNvSpPr>
            <a:spLocks noGrp="1"/>
          </p:cNvSpPr>
          <p:nvPr>
            <p:ph type="dt" sz="half" idx="2"/>
          </p:nvPr>
        </p:nvSpPr>
        <p:spPr>
          <a:xfrm>
            <a:off x="457200" y="6617245"/>
            <a:ext cx="2133600" cy="196131"/>
          </a:xfrm>
          <a:prstGeom prst="rect">
            <a:avLst/>
          </a:prstGeom>
        </p:spPr>
        <p:txBody>
          <a:bodyPr vert="horz" lIns="91440" tIns="45720" rIns="91440" bIns="45720" rtlCol="0" anchor="ctr"/>
          <a:lstStyle>
            <a:lvl1pPr algn="l">
              <a:defRPr sz="1200">
                <a:solidFill>
                  <a:schemeClr val="tx1">
                    <a:tint val="75000"/>
                  </a:schemeClr>
                </a:solidFill>
              </a:defRPr>
            </a:lvl1pPr>
          </a:lstStyle>
          <a:p>
            <a:fld id="{755BDB67-135D-2940-A22E-36A949614F1D}" type="datetime1">
              <a:rPr lang="en-US" altLang="zh-CN" smtClean="0"/>
              <a:t>3/21/18</a:t>
            </a:fld>
            <a:endParaRPr lang="zh-CN" altLang="en-US"/>
          </a:p>
        </p:txBody>
      </p:sp>
      <p:sp>
        <p:nvSpPr>
          <p:cNvPr id="5" name="页脚占位符 4"/>
          <p:cNvSpPr>
            <a:spLocks noGrp="1"/>
          </p:cNvSpPr>
          <p:nvPr>
            <p:ph type="ftr" sz="quarter" idx="3"/>
          </p:nvPr>
        </p:nvSpPr>
        <p:spPr>
          <a:xfrm>
            <a:off x="3124200" y="6617245"/>
            <a:ext cx="2895600" cy="196131"/>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dirty="0"/>
          </a:p>
        </p:txBody>
      </p:sp>
      <p:sp>
        <p:nvSpPr>
          <p:cNvPr id="6" name="幻灯片编号占位符 5"/>
          <p:cNvSpPr>
            <a:spLocks noGrp="1"/>
          </p:cNvSpPr>
          <p:nvPr>
            <p:ph type="sldNum" sz="quarter" idx="4"/>
          </p:nvPr>
        </p:nvSpPr>
        <p:spPr>
          <a:xfrm>
            <a:off x="6553200" y="6617245"/>
            <a:ext cx="2133600" cy="196131"/>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t>‹#›</a:t>
            </a:fld>
            <a:endParaRPr lang="zh-CN" altLang="en-US" dirty="0"/>
          </a:p>
        </p:txBody>
      </p:sp>
    </p:spTree>
    <p:extLst>
      <p:ext uri="{BB962C8B-B14F-4D97-AF65-F5344CB8AC3E}">
        <p14:creationId xmlns:p14="http://schemas.microsoft.com/office/powerpoint/2010/main" val="950282647"/>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emf"/><Relationship Id="rId5" Type="http://schemas.openxmlformats.org/officeDocument/2006/relationships/image" Target="../media/image14.emf"/><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6.png"/></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emf"/><Relationship Id="rId5" Type="http://schemas.openxmlformats.org/officeDocument/2006/relationships/image" Target="../media/image21.png"/><Relationship Id="rId6" Type="http://schemas.openxmlformats.org/officeDocument/2006/relationships/image" Target="../media/image22.png"/><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3.png"/><Relationship Id="rId5" Type="http://schemas.openxmlformats.org/officeDocument/2006/relationships/image" Target="../media/image21.png"/><Relationship Id="rId6" Type="http://schemas.openxmlformats.org/officeDocument/2006/relationships/image" Target="../media/image22.png"/><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19.png"/><Relationship Id="rId5" Type="http://schemas.openxmlformats.org/officeDocument/2006/relationships/image" Target="../media/image23.png"/><Relationship Id="rId6" Type="http://schemas.openxmlformats.org/officeDocument/2006/relationships/image" Target="../media/image21.png"/><Relationship Id="rId7" Type="http://schemas.openxmlformats.org/officeDocument/2006/relationships/image" Target="../media/image25.png"/><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2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2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2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2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3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3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3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3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3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emf"/><Relationship Id="rId5" Type="http://schemas.openxmlformats.org/officeDocument/2006/relationships/image" Target="../media/image3.png"/><Relationship Id="rId6" Type="http://schemas.openxmlformats.org/officeDocument/2006/relationships/image" Target="../media/image4.jpeg"/><Relationship Id="rId7" Type="http://schemas.openxmlformats.org/officeDocument/2006/relationships/image" Target="../media/image5.jpe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35.png"/><Relationship Id="rId5" Type="http://schemas.openxmlformats.org/officeDocument/2006/relationships/image" Target="../media/image36.png"/><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3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3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39.png"/></Relationships>
</file>

<file path=ppt/slides/_rels/slide44.xml.rels><?xml version="1.0" encoding="UTF-8" standalone="yes"?>
<Relationships xmlns="http://schemas.openxmlformats.org/package/2006/relationships"><Relationship Id="rId3" Type="http://schemas.openxmlformats.org/officeDocument/2006/relationships/image" Target="../media/image39.png"/><Relationship Id="rId4" Type="http://schemas.openxmlformats.org/officeDocument/2006/relationships/image" Target="../media/image40.png"/><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5.xml.rels><?xml version="1.0" encoding="UTF-8" standalone="yes"?>
<Relationships xmlns="http://schemas.openxmlformats.org/package/2006/relationships"><Relationship Id="rId3" Type="http://schemas.openxmlformats.org/officeDocument/2006/relationships/image" Target="../media/image41.png"/><Relationship Id="rId4" Type="http://schemas.openxmlformats.org/officeDocument/2006/relationships/image" Target="../media/image42.png"/><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43.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44.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45.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4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3" Type="http://schemas.openxmlformats.org/officeDocument/2006/relationships/image" Target="../media/image47.png"/><Relationship Id="rId4" Type="http://schemas.openxmlformats.org/officeDocument/2006/relationships/image" Target="../media/image48.png"/><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49.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normAutofit/>
          </a:bodyPr>
          <a:lstStyle/>
          <a:p>
            <a:r>
              <a:rPr lang="zh-CN" altLang="en-US" dirty="0" smtClean="0"/>
              <a:t>分布式</a:t>
            </a:r>
            <a:r>
              <a:rPr lang="en-US" altLang="zh-CN" dirty="0" smtClean="0"/>
              <a:t>k</a:t>
            </a:r>
            <a:r>
              <a:rPr lang="zh-CN" altLang="en-US" dirty="0" smtClean="0"/>
              <a:t>近邻轨迹查询</a:t>
            </a:r>
            <a:endParaRPr lang="zh-CN" altLang="en-US" dirty="0"/>
          </a:p>
        </p:txBody>
      </p:sp>
      <p:sp>
        <p:nvSpPr>
          <p:cNvPr id="7" name="文本框 6"/>
          <p:cNvSpPr txBox="1"/>
          <p:nvPr/>
        </p:nvSpPr>
        <p:spPr>
          <a:xfrm>
            <a:off x="6368071" y="6170820"/>
            <a:ext cx="2752793" cy="646331"/>
          </a:xfrm>
          <a:prstGeom prst="rect">
            <a:avLst/>
          </a:prstGeom>
          <a:noFill/>
        </p:spPr>
        <p:txBody>
          <a:bodyPr wrap="square" rtlCol="0">
            <a:spAutoFit/>
          </a:bodyPr>
          <a:lstStyle/>
          <a:p>
            <a:pPr algn="ctr"/>
            <a:r>
              <a:rPr kumimoji="1" lang="zh-CN" altLang="en-US" dirty="0" smtClean="0">
                <a:solidFill>
                  <a:schemeClr val="tx1">
                    <a:lumMod val="50000"/>
                    <a:lumOff val="50000"/>
                  </a:schemeClr>
                </a:solidFill>
              </a:rPr>
              <a:t>华东师范大学 </a:t>
            </a:r>
            <a:endParaRPr kumimoji="1" lang="en-US" altLang="zh-CN" dirty="0" smtClean="0">
              <a:solidFill>
                <a:schemeClr val="tx1">
                  <a:lumMod val="50000"/>
                  <a:lumOff val="50000"/>
                </a:schemeClr>
              </a:solidFill>
            </a:endParaRPr>
          </a:p>
          <a:p>
            <a:pPr algn="ctr"/>
            <a:r>
              <a:rPr kumimoji="1" lang="zh-CN" altLang="en-US" dirty="0" smtClean="0">
                <a:solidFill>
                  <a:schemeClr val="tx1">
                    <a:lumMod val="50000"/>
                    <a:lumOff val="50000"/>
                  </a:schemeClr>
                </a:solidFill>
              </a:rPr>
              <a:t>数据科学与工程学院</a:t>
            </a:r>
            <a:endParaRPr kumimoji="1" lang="zh-CN" altLang="en-US" dirty="0">
              <a:solidFill>
                <a:schemeClr val="tx1">
                  <a:lumMod val="50000"/>
                  <a:lumOff val="50000"/>
                </a:schemeClr>
              </a:solidFill>
            </a:endParaRPr>
          </a:p>
        </p:txBody>
      </p:sp>
      <p:sp>
        <p:nvSpPr>
          <p:cNvPr id="10" name="文本框 9"/>
          <p:cNvSpPr txBox="1"/>
          <p:nvPr/>
        </p:nvSpPr>
        <p:spPr>
          <a:xfrm>
            <a:off x="3635896" y="6309320"/>
            <a:ext cx="1813317" cy="369332"/>
          </a:xfrm>
          <a:prstGeom prst="rect">
            <a:avLst/>
          </a:prstGeom>
          <a:noFill/>
        </p:spPr>
        <p:txBody>
          <a:bodyPr wrap="none" rtlCol="0">
            <a:spAutoFit/>
          </a:bodyPr>
          <a:lstStyle/>
          <a:p>
            <a:r>
              <a:rPr kumimoji="1" lang="en-US" altLang="zh-CN" dirty="0" smtClean="0">
                <a:solidFill>
                  <a:srgbClr val="7F7F7F"/>
                </a:solidFill>
              </a:rPr>
              <a:t>2018</a:t>
            </a:r>
            <a:r>
              <a:rPr kumimoji="1" lang="zh-CN" altLang="en-US" dirty="0" smtClean="0">
                <a:solidFill>
                  <a:srgbClr val="7F7F7F"/>
                </a:solidFill>
              </a:rPr>
              <a:t>年</a:t>
            </a:r>
            <a:r>
              <a:rPr kumimoji="1" lang="en-US" altLang="zh-CN" dirty="0" smtClean="0">
                <a:solidFill>
                  <a:srgbClr val="7F7F7F"/>
                </a:solidFill>
              </a:rPr>
              <a:t>03</a:t>
            </a:r>
            <a:r>
              <a:rPr kumimoji="1" lang="zh-CN" altLang="en-US" dirty="0" smtClean="0">
                <a:solidFill>
                  <a:srgbClr val="7F7F7F"/>
                </a:solidFill>
              </a:rPr>
              <a:t>月</a:t>
            </a:r>
            <a:r>
              <a:rPr kumimoji="1" lang="en-US" altLang="zh-CN" dirty="0" smtClean="0">
                <a:solidFill>
                  <a:srgbClr val="7F7F7F"/>
                </a:solidFill>
              </a:rPr>
              <a:t>22</a:t>
            </a:r>
            <a:r>
              <a:rPr kumimoji="1" lang="zh-CN" altLang="en-US" dirty="0" smtClean="0">
                <a:solidFill>
                  <a:srgbClr val="7F7F7F"/>
                </a:solidFill>
              </a:rPr>
              <a:t>日</a:t>
            </a:r>
            <a:endParaRPr kumimoji="1" lang="zh-CN" altLang="en-US" dirty="0">
              <a:solidFill>
                <a:srgbClr val="7F7F7F"/>
              </a:solidFill>
            </a:endParaRPr>
          </a:p>
        </p:txBody>
      </p:sp>
      <p:sp>
        <p:nvSpPr>
          <p:cNvPr id="4" name="副标题 3"/>
          <p:cNvSpPr>
            <a:spLocks noGrp="1"/>
          </p:cNvSpPr>
          <p:nvPr>
            <p:ph type="subTitle" idx="1"/>
          </p:nvPr>
        </p:nvSpPr>
        <p:spPr>
          <a:xfrm>
            <a:off x="5940152" y="5085184"/>
            <a:ext cx="3016424" cy="859825"/>
          </a:xfrm>
        </p:spPr>
        <p:txBody>
          <a:bodyPr/>
          <a:lstStyle/>
          <a:p>
            <a:r>
              <a:rPr lang="zh-CN" altLang="en-US" dirty="0" smtClean="0"/>
              <a:t>章志刚</a:t>
            </a:r>
            <a:endParaRPr lang="zh-CN" altLang="en-US" dirty="0"/>
          </a:p>
        </p:txBody>
      </p:sp>
    </p:spTree>
    <p:extLst>
      <p:ext uri="{BB962C8B-B14F-4D97-AF65-F5344CB8AC3E}">
        <p14:creationId xmlns:p14="http://schemas.microsoft.com/office/powerpoint/2010/main" val="2900959683"/>
      </p:ext>
    </p:extLst>
  </p:cSld>
  <p:clrMapOvr>
    <a:masterClrMapping/>
  </p:clrMapOvr>
  <mc:AlternateContent xmlns:mc="http://schemas.openxmlformats.org/markup-compatibility/2006" xmlns:p14="http://schemas.microsoft.com/office/powerpoint/2010/main">
    <mc:Choice Requires="p14">
      <p:transition spd="slow" p14:dur="2000" advTm="418"/>
    </mc:Choice>
    <mc:Fallback xmlns="">
      <p:transition spd="slow" advTm="418"/>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t>提纲</a:t>
            </a:r>
          </a:p>
        </p:txBody>
      </p:sp>
      <p:sp>
        <p:nvSpPr>
          <p:cNvPr id="3" name="内容占位符 2"/>
          <p:cNvSpPr>
            <a:spLocks noGrp="1"/>
          </p:cNvSpPr>
          <p:nvPr>
            <p:ph idx="1"/>
          </p:nvPr>
        </p:nvSpPr>
        <p:spPr>
          <a:xfrm>
            <a:off x="457200" y="1052736"/>
            <a:ext cx="8686800" cy="5328592"/>
          </a:xfrm>
        </p:spPr>
        <p:txBody>
          <a:bodyPr/>
          <a:lstStyle/>
          <a:p>
            <a:pPr marL="571500" indent="-571500">
              <a:buFont typeface="+mj-ea"/>
              <a:buAutoNum type="ea1JpnChsDbPeriod"/>
            </a:pPr>
            <a:r>
              <a:rPr lang="zh-CN" altLang="en-US" dirty="0" smtClean="0"/>
              <a:t>引言</a:t>
            </a:r>
            <a:endParaRPr lang="en-US" altLang="zh-CN" dirty="0" smtClean="0"/>
          </a:p>
          <a:p>
            <a:pPr marL="571500" indent="-571500">
              <a:buFont typeface="+mj-ea"/>
              <a:buAutoNum type="ea1JpnChsDbPeriod"/>
            </a:pPr>
            <a:r>
              <a:rPr lang="zh-CN" altLang="zh-CN" dirty="0" smtClean="0">
                <a:hlinkClick r:id="" action="ppaction://hlinkshowjump?jump=nextslide"/>
              </a:rPr>
              <a:t>基于</a:t>
            </a:r>
            <a:r>
              <a:rPr lang="zh-CN" altLang="en-US" dirty="0" smtClean="0">
                <a:hlinkClick r:id="" action="ppaction://hlinkshowjump?jump=nextslide"/>
              </a:rPr>
              <a:t>多粒度概</a:t>
            </a:r>
            <a:r>
              <a:rPr lang="zh-CN" altLang="en-US" dirty="0">
                <a:hlinkClick r:id="" action="ppaction://hlinkshowjump?jump=nextslide"/>
              </a:rPr>
              <a:t>要数据</a:t>
            </a:r>
            <a:r>
              <a:rPr lang="zh-CN" altLang="en-US" dirty="0" smtClean="0">
                <a:hlinkClick r:id="" action="ppaction://hlinkshowjump?jump=nextslide"/>
              </a:rPr>
              <a:t>的处理</a:t>
            </a:r>
            <a:r>
              <a:rPr lang="zh-CN" altLang="en-US" dirty="0">
                <a:hlinkClick r:id="" action="ppaction://hlinkshowjump?jump=nextslide"/>
              </a:rPr>
              <a:t>框架</a:t>
            </a:r>
            <a:r>
              <a:rPr lang="en-US" altLang="zh-CN" dirty="0">
                <a:hlinkClick r:id="" action="ppaction://hlinkshowjump?jump=nextslide"/>
              </a:rPr>
              <a:t>:FTB</a:t>
            </a:r>
            <a:r>
              <a:rPr lang="zh-CN" altLang="en-US" dirty="0">
                <a:hlinkClick r:id="" action="ppaction://hlinkshowjump?jump=nextslide"/>
              </a:rPr>
              <a:t>和</a:t>
            </a:r>
            <a:r>
              <a:rPr lang="en-US" altLang="zh-CN" dirty="0">
                <a:hlinkClick r:id="" action="ppaction://hlinkshowjump?jump=nextslide"/>
              </a:rPr>
              <a:t>FLB</a:t>
            </a:r>
            <a:endParaRPr lang="en-US" altLang="zh-CN" dirty="0"/>
          </a:p>
          <a:p>
            <a:pPr marL="571500" lvl="0" indent="-571500">
              <a:buFont typeface="+mj-ea"/>
              <a:buAutoNum type="ea1JpnChsDbPeriod"/>
            </a:pPr>
            <a:r>
              <a:rPr lang="zh-CN" altLang="en-US" dirty="0" smtClean="0"/>
              <a:t>欧氏距离和</a:t>
            </a:r>
            <a:r>
              <a:rPr lang="en-US" altLang="zh-CN" dirty="0" smtClean="0"/>
              <a:t>FTB</a:t>
            </a:r>
            <a:r>
              <a:rPr lang="zh-CN" altLang="en-US" dirty="0" smtClean="0"/>
              <a:t>框架</a:t>
            </a:r>
            <a:r>
              <a:rPr lang="zh-CN" altLang="en-US" dirty="0" smtClean="0"/>
              <a:t>的结合实现</a:t>
            </a:r>
            <a:endParaRPr lang="en-US" altLang="zh-CN" dirty="0"/>
          </a:p>
          <a:p>
            <a:pPr marL="571500" lvl="0" indent="-571500">
              <a:buFont typeface="+mj-ea"/>
              <a:buAutoNum type="ea1JpnChsDbPeriod"/>
            </a:pPr>
            <a:r>
              <a:rPr lang="zh-CN" altLang="en-US" dirty="0"/>
              <a:t>动态时间卷曲距离和</a:t>
            </a:r>
            <a:r>
              <a:rPr lang="en-US" altLang="zh-CN" dirty="0"/>
              <a:t>FLB</a:t>
            </a:r>
            <a:r>
              <a:rPr lang="zh-CN" altLang="en-US" dirty="0"/>
              <a:t>框架的结合实现</a:t>
            </a:r>
            <a:endParaRPr lang="en-US" altLang="zh-CN" dirty="0"/>
          </a:p>
          <a:p>
            <a:pPr marL="571500" indent="-571500">
              <a:buFont typeface="+mj-ea"/>
              <a:buAutoNum type="ea1JpnChsDbPeriod"/>
            </a:pPr>
            <a:r>
              <a:rPr lang="zh-CN" altLang="en-US" dirty="0" smtClean="0"/>
              <a:t>总结</a:t>
            </a:r>
            <a:r>
              <a:rPr lang="zh-CN" altLang="en-US" dirty="0"/>
              <a:t>和展望</a:t>
            </a:r>
            <a:endParaRPr lang="en-US" altLang="zh-CN" dirty="0"/>
          </a:p>
          <a:p>
            <a:endParaRPr lang="zh-CN" altLang="en-US"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t>9</a:t>
            </a:fld>
            <a:endParaRPr lang="zh-CN" altLang="en-US"/>
          </a:p>
        </p:txBody>
      </p:sp>
    </p:spTree>
    <p:extLst>
      <p:ext uri="{BB962C8B-B14F-4D97-AF65-F5344CB8AC3E}">
        <p14:creationId xmlns:p14="http://schemas.microsoft.com/office/powerpoint/2010/main" val="103922128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zh-CN" altLang="zh-CN" sz="3200" dirty="0"/>
              <a:t>基于</a:t>
            </a:r>
            <a:r>
              <a:rPr lang="zh-CN" altLang="en-US" sz="3200" dirty="0"/>
              <a:t>多粒度概要数据的处理框架</a:t>
            </a:r>
            <a:r>
              <a:rPr lang="en-US" altLang="zh-CN" sz="3200" dirty="0"/>
              <a:t>:FTB</a:t>
            </a:r>
            <a:r>
              <a:rPr lang="zh-CN" altLang="en-US" sz="3200" dirty="0"/>
              <a:t>和</a:t>
            </a:r>
            <a:r>
              <a:rPr lang="en-US" altLang="zh-CN" sz="3200" dirty="0" smtClean="0"/>
              <a:t>FLB</a:t>
            </a:r>
            <a:endParaRPr kumimoji="1" lang="zh-CN" altLang="en-US" sz="3200" dirty="0"/>
          </a:p>
        </p:txBody>
      </p:sp>
      <p:sp>
        <p:nvSpPr>
          <p:cNvPr id="3" name="内容占位符 2"/>
          <p:cNvSpPr>
            <a:spLocks noGrp="1"/>
          </p:cNvSpPr>
          <p:nvPr>
            <p:ph idx="1"/>
          </p:nvPr>
        </p:nvSpPr>
        <p:spPr/>
        <p:txBody>
          <a:bodyPr/>
          <a:lstStyle/>
          <a:p>
            <a:r>
              <a:rPr kumimoji="1" lang="zh-CN" altLang="en-US" dirty="0" smtClean="0"/>
              <a:t>基本思想</a:t>
            </a:r>
          </a:p>
          <a:p>
            <a:pPr marL="400050" lvl="2" indent="0">
              <a:buNone/>
            </a:pPr>
            <a:r>
              <a:rPr kumimoji="1" lang="zh-CN" altLang="en-US" dirty="0" smtClean="0"/>
              <a:t>利用多粒度的概要数据进行逐步剪枝。</a:t>
            </a:r>
          </a:p>
        </p:txBody>
      </p:sp>
      <p:sp>
        <p:nvSpPr>
          <p:cNvPr id="4" name="幻灯片编号占位符 3"/>
          <p:cNvSpPr>
            <a:spLocks noGrp="1"/>
          </p:cNvSpPr>
          <p:nvPr>
            <p:ph type="sldNum" sz="quarter" idx="12"/>
          </p:nvPr>
        </p:nvSpPr>
        <p:spPr/>
        <p:txBody>
          <a:bodyPr/>
          <a:lstStyle/>
          <a:p>
            <a:fld id="{0C913308-F349-4B6D-A68A-DD1791B4A57B}" type="slidenum">
              <a:rPr lang="zh-CN" altLang="en-US" smtClean="0"/>
              <a:t>10</a:t>
            </a:fld>
            <a:endParaRPr lang="zh-CN" altLang="en-US"/>
          </a:p>
        </p:txBody>
      </p:sp>
    </p:spTree>
    <p:extLst>
      <p:ext uri="{BB962C8B-B14F-4D97-AF65-F5344CB8AC3E}">
        <p14:creationId xmlns:p14="http://schemas.microsoft.com/office/powerpoint/2010/main" val="214310879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zh-CN" altLang="zh-CN" sz="3200" dirty="0"/>
              <a:t>基于</a:t>
            </a:r>
            <a:r>
              <a:rPr lang="zh-CN" altLang="en-US" sz="3200" dirty="0"/>
              <a:t>多粒度概要数据的处理框架</a:t>
            </a:r>
            <a:r>
              <a:rPr lang="en-US" altLang="zh-CN" sz="3200" dirty="0"/>
              <a:t>:FTB</a:t>
            </a:r>
            <a:r>
              <a:rPr lang="zh-CN" altLang="en-US" sz="3200" dirty="0"/>
              <a:t>和</a:t>
            </a:r>
            <a:r>
              <a:rPr lang="en-US" altLang="zh-CN" sz="3200" dirty="0" smtClean="0"/>
              <a:t>FLB</a:t>
            </a:r>
            <a:endParaRPr kumimoji="1" lang="zh-CN" altLang="en-US" sz="3200" dirty="0"/>
          </a:p>
        </p:txBody>
      </p:sp>
      <p:sp>
        <p:nvSpPr>
          <p:cNvPr id="3" name="内容占位符 2"/>
          <p:cNvSpPr>
            <a:spLocks noGrp="1"/>
          </p:cNvSpPr>
          <p:nvPr>
            <p:ph idx="1"/>
          </p:nvPr>
        </p:nvSpPr>
        <p:spPr/>
        <p:txBody>
          <a:bodyPr/>
          <a:lstStyle/>
          <a:p>
            <a:r>
              <a:rPr kumimoji="1" lang="zh-CN" altLang="en-US" dirty="0" smtClean="0"/>
              <a:t>基本思想：</a:t>
            </a:r>
          </a:p>
          <a:p>
            <a:pPr marL="400050" lvl="2" indent="0">
              <a:buNone/>
            </a:pPr>
            <a:r>
              <a:rPr kumimoji="1" lang="zh-CN" altLang="en-US" dirty="0" smtClean="0"/>
              <a:t>利用多粒度的概要数据进行逐步剪枝。</a:t>
            </a:r>
          </a:p>
          <a:p>
            <a:pPr marL="342900" lvl="2" indent="-342900"/>
            <a:r>
              <a:rPr kumimoji="1" lang="zh-CN" altLang="en-US" sz="3200" dirty="0"/>
              <a:t>具备</a:t>
            </a:r>
            <a:r>
              <a:rPr kumimoji="1" lang="zh-CN" altLang="en-US" sz="3200" dirty="0" smtClean="0"/>
              <a:t>条件：</a:t>
            </a:r>
          </a:p>
          <a:p>
            <a:pPr marL="800100" lvl="3" indent="-342900"/>
            <a:r>
              <a:rPr kumimoji="1" lang="zh-CN" altLang="en-US" sz="2800" dirty="0" smtClean="0"/>
              <a:t>多粒度概要数据</a:t>
            </a:r>
          </a:p>
          <a:p>
            <a:pPr marL="800100" lvl="3" indent="-342900"/>
            <a:r>
              <a:rPr kumimoji="1" lang="zh-CN" altLang="en-US" sz="2800" dirty="0" smtClean="0"/>
              <a:t>根据概要数据计算距离范围</a:t>
            </a:r>
          </a:p>
          <a:p>
            <a:pPr marL="800100" lvl="3" indent="-342900"/>
            <a:r>
              <a:rPr kumimoji="1" lang="zh-CN" altLang="en-US" sz="2800" dirty="0" smtClean="0"/>
              <a:t>数据粒度越细</a:t>
            </a:r>
            <a:r>
              <a:rPr kumimoji="1" lang="en-US" altLang="zh-CN" sz="2800" dirty="0" smtClean="0"/>
              <a:t>-》</a:t>
            </a:r>
            <a:r>
              <a:rPr kumimoji="1" lang="zh-CN" altLang="en-US" sz="2800" dirty="0" smtClean="0"/>
              <a:t>范围越紧</a:t>
            </a:r>
            <a:endParaRPr kumimoji="1" lang="zh-CN" altLang="en-US" sz="2800" dirty="0"/>
          </a:p>
        </p:txBody>
      </p:sp>
      <p:sp>
        <p:nvSpPr>
          <p:cNvPr id="4" name="幻灯片编号占位符 3"/>
          <p:cNvSpPr>
            <a:spLocks noGrp="1"/>
          </p:cNvSpPr>
          <p:nvPr>
            <p:ph type="sldNum" sz="quarter" idx="12"/>
          </p:nvPr>
        </p:nvSpPr>
        <p:spPr/>
        <p:txBody>
          <a:bodyPr/>
          <a:lstStyle/>
          <a:p>
            <a:fld id="{0C913308-F349-4B6D-A68A-DD1791B4A57B}" type="slidenum">
              <a:rPr lang="zh-CN" altLang="en-US" smtClean="0"/>
              <a:t>11</a:t>
            </a:fld>
            <a:endParaRPr lang="zh-CN" altLang="en-US"/>
          </a:p>
        </p:txBody>
      </p:sp>
    </p:spTree>
    <p:extLst>
      <p:ext uri="{BB962C8B-B14F-4D97-AF65-F5344CB8AC3E}">
        <p14:creationId xmlns:p14="http://schemas.microsoft.com/office/powerpoint/2010/main" val="24877418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zh-CN" altLang="zh-CN" sz="3200" dirty="0"/>
              <a:t>基于</a:t>
            </a:r>
            <a:r>
              <a:rPr lang="zh-CN" altLang="en-US" sz="3200" dirty="0"/>
              <a:t>多粒度概要数据的处理框架</a:t>
            </a:r>
            <a:r>
              <a:rPr lang="en-US" altLang="zh-CN" sz="3200" dirty="0"/>
              <a:t>:FTB</a:t>
            </a:r>
            <a:r>
              <a:rPr lang="zh-CN" altLang="en-US" sz="3200" dirty="0"/>
              <a:t>和</a:t>
            </a:r>
            <a:r>
              <a:rPr lang="en-US" altLang="zh-CN" sz="3200" dirty="0" smtClean="0"/>
              <a:t>FLB</a:t>
            </a:r>
            <a:endParaRPr kumimoji="1" lang="zh-CN" altLang="en-US" sz="3200" dirty="0"/>
          </a:p>
        </p:txBody>
      </p:sp>
      <p:sp>
        <p:nvSpPr>
          <p:cNvPr id="3" name="内容占位符 2"/>
          <p:cNvSpPr>
            <a:spLocks noGrp="1"/>
          </p:cNvSpPr>
          <p:nvPr>
            <p:ph idx="1"/>
          </p:nvPr>
        </p:nvSpPr>
        <p:spPr/>
        <p:txBody>
          <a:bodyPr/>
          <a:lstStyle/>
          <a:p>
            <a:r>
              <a:rPr kumimoji="1" lang="zh-CN" altLang="en-US" dirty="0" smtClean="0"/>
              <a:t>基本思想：</a:t>
            </a:r>
          </a:p>
          <a:p>
            <a:pPr marL="400050" lvl="2" indent="0">
              <a:buNone/>
            </a:pPr>
            <a:r>
              <a:rPr kumimoji="1" lang="zh-CN" altLang="en-US" dirty="0" smtClean="0"/>
              <a:t>利用多粒度的概要数据进行逐步剪枝。</a:t>
            </a:r>
          </a:p>
          <a:p>
            <a:pPr marL="342900" lvl="2" indent="-342900"/>
            <a:r>
              <a:rPr kumimoji="1" lang="zh-CN" altLang="en-US" sz="3200" dirty="0"/>
              <a:t>具备</a:t>
            </a:r>
            <a:r>
              <a:rPr kumimoji="1" lang="zh-CN" altLang="en-US" sz="3200" dirty="0" smtClean="0"/>
              <a:t>条件：</a:t>
            </a:r>
          </a:p>
          <a:p>
            <a:pPr marL="800100" lvl="3" indent="-342900"/>
            <a:r>
              <a:rPr kumimoji="1" lang="zh-CN" altLang="en-US" sz="2800" dirty="0" smtClean="0"/>
              <a:t>多粒度概要数据</a:t>
            </a:r>
          </a:p>
          <a:p>
            <a:pPr marL="800100" lvl="3" indent="-342900"/>
            <a:r>
              <a:rPr kumimoji="1" lang="zh-CN" altLang="en-US" sz="2800" dirty="0" smtClean="0"/>
              <a:t>根据概要数据计算距离范围</a:t>
            </a:r>
          </a:p>
          <a:p>
            <a:pPr marL="800100" lvl="3" indent="-342900"/>
            <a:r>
              <a:rPr kumimoji="1" lang="zh-CN" altLang="en-US" sz="2800" dirty="0" smtClean="0"/>
              <a:t>数据粒度越细</a:t>
            </a:r>
            <a:r>
              <a:rPr kumimoji="1" lang="en-US" altLang="zh-CN" sz="2800" dirty="0" smtClean="0"/>
              <a:t>-》</a:t>
            </a:r>
            <a:r>
              <a:rPr kumimoji="1" lang="zh-CN" altLang="en-US" sz="2800" dirty="0" smtClean="0"/>
              <a:t>范围越紧</a:t>
            </a:r>
            <a:endParaRPr kumimoji="1" lang="zh-CN" altLang="en-US" sz="2800" dirty="0"/>
          </a:p>
        </p:txBody>
      </p:sp>
      <p:sp>
        <p:nvSpPr>
          <p:cNvPr id="4" name="幻灯片编号占位符 3"/>
          <p:cNvSpPr>
            <a:spLocks noGrp="1"/>
          </p:cNvSpPr>
          <p:nvPr>
            <p:ph type="sldNum" sz="quarter" idx="12"/>
          </p:nvPr>
        </p:nvSpPr>
        <p:spPr/>
        <p:txBody>
          <a:bodyPr/>
          <a:lstStyle/>
          <a:p>
            <a:fld id="{0C913308-F349-4B6D-A68A-DD1791B4A57B}" type="slidenum">
              <a:rPr lang="zh-CN" altLang="en-US" smtClean="0"/>
              <a:t>12</a:t>
            </a:fld>
            <a:endParaRPr lang="zh-CN" altLang="en-US"/>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1600" y="4120170"/>
            <a:ext cx="6910660" cy="2739462"/>
          </a:xfrm>
          <a:prstGeom prst="rect">
            <a:avLst/>
          </a:prstGeom>
        </p:spPr>
      </p:pic>
    </p:spTree>
    <p:extLst>
      <p:ext uri="{BB962C8B-B14F-4D97-AF65-F5344CB8AC3E}">
        <p14:creationId xmlns:p14="http://schemas.microsoft.com/office/powerpoint/2010/main" val="201581488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zh-CN" sz="3200" dirty="0"/>
              <a:t>基于</a:t>
            </a:r>
            <a:r>
              <a:rPr lang="zh-CN" altLang="en-US" sz="3200" dirty="0"/>
              <a:t>多粒度概要数据的处理框架</a:t>
            </a:r>
            <a:r>
              <a:rPr lang="en-US" altLang="zh-CN" sz="3200" dirty="0"/>
              <a:t>:FTB</a:t>
            </a:r>
            <a:r>
              <a:rPr lang="zh-CN" altLang="en-US" sz="3200" dirty="0"/>
              <a:t>和</a:t>
            </a:r>
            <a:r>
              <a:rPr lang="en-US" altLang="zh-CN" sz="3200" dirty="0"/>
              <a:t>FLB</a:t>
            </a:r>
            <a:endParaRPr kumimoji="1" lang="zh-CN" altLang="en-US" sz="3200" dirty="0"/>
          </a:p>
        </p:txBody>
      </p:sp>
      <p:sp>
        <p:nvSpPr>
          <p:cNvPr id="3" name="内容占位符 2"/>
          <p:cNvSpPr>
            <a:spLocks noGrp="1"/>
          </p:cNvSpPr>
          <p:nvPr>
            <p:ph idx="1"/>
          </p:nvPr>
        </p:nvSpPr>
        <p:spPr>
          <a:xfrm>
            <a:off x="457200" y="1052736"/>
            <a:ext cx="8229600" cy="5328592"/>
          </a:xfrm>
        </p:spPr>
        <p:txBody>
          <a:bodyPr/>
          <a:lstStyle/>
          <a:p>
            <a:r>
              <a:rPr kumimoji="1" lang="zh-CN" altLang="en-US" dirty="0" smtClean="0"/>
              <a:t>两种情况</a:t>
            </a:r>
          </a:p>
          <a:p>
            <a:pPr lvl="1"/>
            <a:r>
              <a:rPr kumimoji="1" lang="zh-CN" altLang="en-US" dirty="0" smtClean="0"/>
              <a:t>根据概要数据能同时设计出满足要求的上、下界。</a:t>
            </a:r>
            <a:r>
              <a:rPr kumimoji="1" lang="en-US" altLang="zh-CN" dirty="0"/>
              <a:t> FTB(Framework</a:t>
            </a:r>
            <a:r>
              <a:rPr kumimoji="1" lang="zh-CN" altLang="en-US" dirty="0"/>
              <a:t> </a:t>
            </a:r>
            <a:r>
              <a:rPr kumimoji="1" lang="en-US" altLang="zh-CN" dirty="0"/>
              <a:t>with</a:t>
            </a:r>
            <a:r>
              <a:rPr kumimoji="1" lang="zh-CN" altLang="en-US" dirty="0"/>
              <a:t> </a:t>
            </a:r>
            <a:r>
              <a:rPr kumimoji="1" lang="en-US" altLang="zh-CN" dirty="0"/>
              <a:t>Two</a:t>
            </a:r>
            <a:r>
              <a:rPr kumimoji="1" lang="zh-CN" altLang="en-US" dirty="0"/>
              <a:t> </a:t>
            </a:r>
            <a:r>
              <a:rPr kumimoji="1" lang="en-US" altLang="zh-CN" dirty="0"/>
              <a:t>Bounds),</a:t>
            </a:r>
            <a:endParaRPr kumimoji="1" lang="zh-CN" altLang="en-US" dirty="0" smtClean="0"/>
          </a:p>
          <a:p>
            <a:pPr lvl="1"/>
            <a:r>
              <a:rPr kumimoji="1" lang="zh-CN" altLang="en-US" dirty="0" smtClean="0"/>
              <a:t>根据概要数据仅能设计出满足要求的下界。</a:t>
            </a:r>
            <a:r>
              <a:rPr kumimoji="1" lang="en-US" altLang="zh-CN" dirty="0" smtClean="0"/>
              <a:t>FLB</a:t>
            </a:r>
            <a:r>
              <a:rPr kumimoji="1" lang="zh-CN" altLang="en-US" dirty="0" smtClean="0"/>
              <a:t> </a:t>
            </a:r>
            <a:r>
              <a:rPr kumimoji="1" lang="en-US" altLang="zh-CN" dirty="0" smtClean="0"/>
              <a:t>(Framework</a:t>
            </a:r>
            <a:r>
              <a:rPr kumimoji="1" lang="zh-CN" altLang="en-US" dirty="0" smtClean="0"/>
              <a:t> </a:t>
            </a:r>
            <a:r>
              <a:rPr kumimoji="1" lang="en-US" altLang="zh-CN" dirty="0" smtClean="0"/>
              <a:t>with</a:t>
            </a:r>
            <a:r>
              <a:rPr kumimoji="1" lang="zh-CN" altLang="en-US" dirty="0" smtClean="0"/>
              <a:t> </a:t>
            </a:r>
            <a:r>
              <a:rPr kumimoji="1" lang="en-US" altLang="zh-CN" dirty="0" smtClean="0"/>
              <a:t>Lower</a:t>
            </a:r>
            <a:r>
              <a:rPr kumimoji="1" lang="zh-CN" altLang="en-US" dirty="0" smtClean="0"/>
              <a:t> </a:t>
            </a:r>
            <a:r>
              <a:rPr kumimoji="1" lang="en-US" altLang="zh-CN" dirty="0" smtClean="0"/>
              <a:t>Bound)</a:t>
            </a:r>
            <a:endParaRPr kumimoji="1" lang="zh-CN" altLang="en-US" dirty="0"/>
          </a:p>
        </p:txBody>
      </p:sp>
      <p:sp>
        <p:nvSpPr>
          <p:cNvPr id="4" name="幻灯片编号占位符 3"/>
          <p:cNvSpPr>
            <a:spLocks noGrp="1"/>
          </p:cNvSpPr>
          <p:nvPr>
            <p:ph type="sldNum" sz="quarter" idx="12"/>
          </p:nvPr>
        </p:nvSpPr>
        <p:spPr/>
        <p:txBody>
          <a:bodyPr/>
          <a:lstStyle/>
          <a:p>
            <a:fld id="{0C913308-F349-4B6D-A68A-DD1791B4A57B}" type="slidenum">
              <a:rPr lang="zh-CN" altLang="en-US" smtClean="0"/>
              <a:t>13</a:t>
            </a:fld>
            <a:endParaRPr lang="zh-CN" altLang="en-US"/>
          </a:p>
        </p:txBody>
      </p:sp>
    </p:spTree>
    <p:extLst>
      <p:ext uri="{BB962C8B-B14F-4D97-AF65-F5344CB8AC3E}">
        <p14:creationId xmlns:p14="http://schemas.microsoft.com/office/powerpoint/2010/main" val="196717328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zh-CN" sz="3200" dirty="0"/>
              <a:t>基于</a:t>
            </a:r>
            <a:r>
              <a:rPr lang="zh-CN" altLang="en-US" sz="3200" dirty="0"/>
              <a:t>多粒度概要数据的处理框架</a:t>
            </a:r>
            <a:r>
              <a:rPr lang="en-US" altLang="zh-CN" sz="3200" dirty="0"/>
              <a:t>:FTB</a:t>
            </a:r>
            <a:r>
              <a:rPr lang="zh-CN" altLang="en-US" sz="3200" dirty="0"/>
              <a:t>和</a:t>
            </a:r>
            <a:r>
              <a:rPr lang="en-US" altLang="zh-CN" sz="3200" dirty="0"/>
              <a:t>FLB</a:t>
            </a:r>
            <a:endParaRPr kumimoji="1" lang="zh-CN" altLang="en-US" sz="3200" dirty="0"/>
          </a:p>
        </p:txBody>
      </p:sp>
      <p:sp>
        <p:nvSpPr>
          <p:cNvPr id="3" name="内容占位符 2"/>
          <p:cNvSpPr>
            <a:spLocks noGrp="1"/>
          </p:cNvSpPr>
          <p:nvPr>
            <p:ph idx="1"/>
          </p:nvPr>
        </p:nvSpPr>
        <p:spPr>
          <a:xfrm>
            <a:off x="457200" y="1052736"/>
            <a:ext cx="8229600" cy="5328592"/>
          </a:xfrm>
        </p:spPr>
        <p:txBody>
          <a:bodyPr/>
          <a:lstStyle/>
          <a:p>
            <a:r>
              <a:rPr kumimoji="1" lang="en-US" altLang="zh-CN" dirty="0"/>
              <a:t>FTB(Framework</a:t>
            </a:r>
            <a:r>
              <a:rPr kumimoji="1" lang="zh-CN" altLang="en-US" dirty="0"/>
              <a:t> </a:t>
            </a:r>
            <a:r>
              <a:rPr kumimoji="1" lang="en-US" altLang="zh-CN" dirty="0"/>
              <a:t>with</a:t>
            </a:r>
            <a:r>
              <a:rPr kumimoji="1" lang="zh-CN" altLang="en-US" dirty="0"/>
              <a:t> </a:t>
            </a:r>
            <a:r>
              <a:rPr kumimoji="1" lang="en-US" altLang="zh-CN" dirty="0"/>
              <a:t>Two</a:t>
            </a:r>
            <a:r>
              <a:rPr kumimoji="1" lang="zh-CN" altLang="en-US" dirty="0"/>
              <a:t> </a:t>
            </a:r>
            <a:r>
              <a:rPr kumimoji="1" lang="en-US" altLang="zh-CN" dirty="0"/>
              <a:t>Bounds</a:t>
            </a:r>
            <a:r>
              <a:rPr kumimoji="1" lang="en-US" altLang="zh-CN" dirty="0" smtClean="0"/>
              <a:t>)</a:t>
            </a:r>
            <a:endParaRPr kumimoji="1" lang="zh-CN" altLang="en-US" dirty="0" smtClean="0"/>
          </a:p>
          <a:p>
            <a:pPr lvl="1"/>
            <a:r>
              <a:rPr kumimoji="1" lang="zh-CN" altLang="en-US" dirty="0" smtClean="0"/>
              <a:t>设计原理：越来越紧的范围</a:t>
            </a:r>
            <a:r>
              <a:rPr kumimoji="1" lang="en-US" altLang="zh-CN" dirty="0" smtClean="0"/>
              <a:t>+</a:t>
            </a:r>
            <a:r>
              <a:rPr kumimoji="1" lang="zh-CN" altLang="en-US" dirty="0" smtClean="0"/>
              <a:t>剪枝原理</a:t>
            </a:r>
          </a:p>
        </p:txBody>
      </p:sp>
      <p:sp>
        <p:nvSpPr>
          <p:cNvPr id="4" name="幻灯片编号占位符 3"/>
          <p:cNvSpPr>
            <a:spLocks noGrp="1"/>
          </p:cNvSpPr>
          <p:nvPr>
            <p:ph type="sldNum" sz="quarter" idx="12"/>
          </p:nvPr>
        </p:nvSpPr>
        <p:spPr/>
        <p:txBody>
          <a:bodyPr/>
          <a:lstStyle/>
          <a:p>
            <a:fld id="{0C913308-F349-4B6D-A68A-DD1791B4A57B}" type="slidenum">
              <a:rPr lang="zh-CN" altLang="en-US" smtClean="0"/>
              <a:t>14</a:t>
            </a:fld>
            <a:endParaRPr lang="zh-CN" altLang="en-US"/>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199" y="2232918"/>
            <a:ext cx="5955413" cy="4625082"/>
          </a:xfrm>
          <a:prstGeom prst="rect">
            <a:avLst/>
          </a:prstGeom>
        </p:spPr>
      </p:pic>
    </p:spTree>
    <p:extLst>
      <p:ext uri="{BB962C8B-B14F-4D97-AF65-F5344CB8AC3E}">
        <p14:creationId xmlns:p14="http://schemas.microsoft.com/office/powerpoint/2010/main" val="142936883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zh-CN" sz="3200" dirty="0"/>
              <a:t>基于</a:t>
            </a:r>
            <a:r>
              <a:rPr lang="zh-CN" altLang="en-US" sz="3200" dirty="0"/>
              <a:t>多粒度概要数据的处理框架</a:t>
            </a:r>
            <a:r>
              <a:rPr lang="en-US" altLang="zh-CN" sz="3200" dirty="0"/>
              <a:t>:FTB</a:t>
            </a:r>
            <a:r>
              <a:rPr lang="zh-CN" altLang="en-US" sz="3200" dirty="0"/>
              <a:t>和</a:t>
            </a:r>
            <a:r>
              <a:rPr lang="en-US" altLang="zh-CN" sz="3200" dirty="0"/>
              <a:t>FLB</a:t>
            </a:r>
            <a:endParaRPr kumimoji="1" lang="zh-CN" altLang="en-US" sz="3200" dirty="0"/>
          </a:p>
        </p:txBody>
      </p:sp>
      <p:sp>
        <p:nvSpPr>
          <p:cNvPr id="3" name="内容占位符 2"/>
          <p:cNvSpPr>
            <a:spLocks noGrp="1"/>
          </p:cNvSpPr>
          <p:nvPr>
            <p:ph idx="1"/>
          </p:nvPr>
        </p:nvSpPr>
        <p:spPr>
          <a:xfrm>
            <a:off x="457200" y="1052736"/>
            <a:ext cx="8229600" cy="5328592"/>
          </a:xfrm>
        </p:spPr>
        <p:txBody>
          <a:bodyPr/>
          <a:lstStyle/>
          <a:p>
            <a:pPr marL="457200" lvl="1" indent="0">
              <a:buNone/>
            </a:pPr>
            <a:r>
              <a:rPr kumimoji="1" lang="zh-CN" altLang="en-US" dirty="0" smtClean="0"/>
              <a:t>剪枝原理</a:t>
            </a:r>
          </a:p>
          <a:p>
            <a:pPr marL="457200" lvl="1" indent="0">
              <a:buNone/>
            </a:pPr>
            <a:r>
              <a:rPr kumimoji="1" lang="zh-CN" altLang="en-US" sz="2400" b="1" dirty="0" smtClean="0"/>
              <a:t>界特征</a:t>
            </a:r>
            <a:r>
              <a:rPr kumimoji="1" lang="zh-CN" altLang="en-US" sz="2400" dirty="0" smtClean="0"/>
              <a:t>：</a:t>
            </a:r>
            <a:r>
              <a:rPr kumimoji="1" lang="en-US" altLang="zh-CN" sz="2400" dirty="0" smtClean="0"/>
              <a:t>&lt;id,</a:t>
            </a:r>
            <a:r>
              <a:rPr kumimoji="1" lang="zh-CN" altLang="en-US" sz="2400" dirty="0" smtClean="0"/>
              <a:t> </a:t>
            </a:r>
            <a:r>
              <a:rPr kumimoji="1" lang="en-US" altLang="zh-CN" sz="2400" dirty="0" err="1" smtClean="0"/>
              <a:t>ub</a:t>
            </a:r>
            <a:r>
              <a:rPr kumimoji="1" lang="en-US" altLang="zh-CN" sz="2400" dirty="0" smtClean="0"/>
              <a:t>,</a:t>
            </a:r>
            <a:r>
              <a:rPr kumimoji="1" lang="zh-CN" altLang="en-US" sz="2400" dirty="0" smtClean="0"/>
              <a:t> </a:t>
            </a:r>
            <a:r>
              <a:rPr kumimoji="1" lang="en-US" altLang="zh-CN" sz="2400" dirty="0" err="1" smtClean="0"/>
              <a:t>lb</a:t>
            </a:r>
            <a:r>
              <a:rPr kumimoji="1" lang="en-US" altLang="zh-CN" sz="2400" dirty="0" smtClean="0"/>
              <a:t>&gt;</a:t>
            </a:r>
            <a:r>
              <a:rPr kumimoji="1" lang="zh-CN" altLang="en-US" sz="2400" dirty="0" smtClean="0"/>
              <a:t>三元组</a:t>
            </a:r>
          </a:p>
          <a:p>
            <a:pPr marL="457200" lvl="1" indent="0">
              <a:buNone/>
            </a:pPr>
            <a:r>
              <a:rPr kumimoji="1" lang="zh-CN" altLang="en-US" sz="2400" b="1" dirty="0" smtClean="0"/>
              <a:t>剪枝原理</a:t>
            </a:r>
            <a:r>
              <a:rPr kumimoji="1" lang="en-US" altLang="zh-CN" sz="2400" dirty="0" smtClean="0"/>
              <a:t>:</a:t>
            </a:r>
            <a:r>
              <a:rPr kumimoji="1" lang="zh-CN" altLang="en-US" sz="2400" dirty="0" smtClean="0"/>
              <a:t>给定界特征集合</a:t>
            </a:r>
            <a:r>
              <a:rPr kumimoji="1" lang="en-US" altLang="zh-CN" sz="2400" dirty="0" smtClean="0"/>
              <a:t>S</a:t>
            </a:r>
            <a:r>
              <a:rPr kumimoji="1" lang="zh-CN" altLang="en-US" sz="2400" dirty="0" smtClean="0"/>
              <a:t>，若某界特征的下界大于集合中第</a:t>
            </a:r>
            <a:r>
              <a:rPr kumimoji="1" lang="en-US" altLang="zh-CN" sz="2400" dirty="0" smtClean="0"/>
              <a:t>k</a:t>
            </a:r>
            <a:r>
              <a:rPr kumimoji="1" lang="zh-CN" altLang="en-US" sz="2400" dirty="0" smtClean="0"/>
              <a:t>小上界，则该界特征所对应的轨迹可以被剪枝掉。</a:t>
            </a:r>
          </a:p>
        </p:txBody>
      </p:sp>
      <p:sp>
        <p:nvSpPr>
          <p:cNvPr id="4" name="幻灯片编号占位符 3"/>
          <p:cNvSpPr>
            <a:spLocks noGrp="1"/>
          </p:cNvSpPr>
          <p:nvPr>
            <p:ph type="sldNum" sz="quarter" idx="12"/>
          </p:nvPr>
        </p:nvSpPr>
        <p:spPr/>
        <p:txBody>
          <a:bodyPr/>
          <a:lstStyle/>
          <a:p>
            <a:fld id="{0C913308-F349-4B6D-A68A-DD1791B4A57B}" type="slidenum">
              <a:rPr lang="zh-CN" altLang="en-US" smtClean="0"/>
              <a:t>15</a:t>
            </a:fld>
            <a:endParaRPr lang="zh-CN" altLang="en-US"/>
          </a:p>
        </p:txBody>
      </p:sp>
    </p:spTree>
    <p:extLst>
      <p:ext uri="{BB962C8B-B14F-4D97-AF65-F5344CB8AC3E}">
        <p14:creationId xmlns:p14="http://schemas.microsoft.com/office/powerpoint/2010/main" val="7539116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zh-CN" sz="3200" dirty="0"/>
              <a:t>基于</a:t>
            </a:r>
            <a:r>
              <a:rPr lang="zh-CN" altLang="en-US" sz="3200" dirty="0"/>
              <a:t>多粒度概要数据的处理框架</a:t>
            </a:r>
            <a:r>
              <a:rPr lang="en-US" altLang="zh-CN" sz="3200" dirty="0"/>
              <a:t>:FTB</a:t>
            </a:r>
            <a:r>
              <a:rPr lang="zh-CN" altLang="en-US" sz="3200" dirty="0"/>
              <a:t>和</a:t>
            </a:r>
            <a:r>
              <a:rPr lang="en-US" altLang="zh-CN" sz="3200" dirty="0"/>
              <a:t>FLB</a:t>
            </a:r>
            <a:endParaRPr kumimoji="1" lang="zh-CN" altLang="en-US" sz="3200" dirty="0"/>
          </a:p>
        </p:txBody>
      </p:sp>
      <p:sp>
        <p:nvSpPr>
          <p:cNvPr id="3" name="内容占位符 2"/>
          <p:cNvSpPr>
            <a:spLocks noGrp="1"/>
          </p:cNvSpPr>
          <p:nvPr>
            <p:ph idx="1"/>
          </p:nvPr>
        </p:nvSpPr>
        <p:spPr>
          <a:xfrm>
            <a:off x="457200" y="1052736"/>
            <a:ext cx="8229600" cy="5328592"/>
          </a:xfrm>
        </p:spPr>
        <p:txBody>
          <a:bodyPr/>
          <a:lstStyle/>
          <a:p>
            <a:pPr marL="457200" lvl="1" indent="0">
              <a:buNone/>
            </a:pPr>
            <a:r>
              <a:rPr kumimoji="1" lang="zh-CN" altLang="en-US" dirty="0" smtClean="0"/>
              <a:t>剪枝原理</a:t>
            </a:r>
          </a:p>
          <a:p>
            <a:pPr marL="457200" lvl="1" indent="0">
              <a:buNone/>
            </a:pPr>
            <a:r>
              <a:rPr kumimoji="1" lang="zh-CN" altLang="en-US" sz="2400" b="1" dirty="0" smtClean="0"/>
              <a:t>界特征</a:t>
            </a:r>
            <a:r>
              <a:rPr kumimoji="1" lang="zh-CN" altLang="en-US" sz="2400" dirty="0" smtClean="0"/>
              <a:t>：</a:t>
            </a:r>
            <a:r>
              <a:rPr kumimoji="1" lang="en-US" altLang="zh-CN" sz="2400" dirty="0" smtClean="0"/>
              <a:t>&lt;id,</a:t>
            </a:r>
            <a:r>
              <a:rPr kumimoji="1" lang="zh-CN" altLang="en-US" sz="2400" dirty="0" smtClean="0"/>
              <a:t> </a:t>
            </a:r>
            <a:r>
              <a:rPr kumimoji="1" lang="en-US" altLang="zh-CN" sz="2400" dirty="0" err="1" smtClean="0"/>
              <a:t>ub</a:t>
            </a:r>
            <a:r>
              <a:rPr kumimoji="1" lang="en-US" altLang="zh-CN" sz="2400" dirty="0" smtClean="0"/>
              <a:t>,</a:t>
            </a:r>
            <a:r>
              <a:rPr kumimoji="1" lang="zh-CN" altLang="en-US" sz="2400" dirty="0" smtClean="0"/>
              <a:t> </a:t>
            </a:r>
            <a:r>
              <a:rPr kumimoji="1" lang="en-US" altLang="zh-CN" sz="2400" dirty="0" err="1" smtClean="0"/>
              <a:t>lb</a:t>
            </a:r>
            <a:r>
              <a:rPr kumimoji="1" lang="en-US" altLang="zh-CN" sz="2400" dirty="0" smtClean="0"/>
              <a:t>&gt;</a:t>
            </a:r>
            <a:r>
              <a:rPr kumimoji="1" lang="zh-CN" altLang="en-US" sz="2400" dirty="0" smtClean="0"/>
              <a:t>三元组</a:t>
            </a:r>
          </a:p>
          <a:p>
            <a:pPr marL="457200" lvl="1" indent="0">
              <a:buNone/>
            </a:pPr>
            <a:r>
              <a:rPr kumimoji="1" lang="zh-CN" altLang="en-US" sz="2400" b="1" dirty="0" smtClean="0"/>
              <a:t>剪枝原理</a:t>
            </a:r>
            <a:r>
              <a:rPr kumimoji="1" lang="en-US" altLang="zh-CN" sz="2400" dirty="0" smtClean="0"/>
              <a:t>:</a:t>
            </a:r>
            <a:r>
              <a:rPr kumimoji="1" lang="zh-CN" altLang="en-US" sz="2400" dirty="0" smtClean="0"/>
              <a:t>给定界特征集合</a:t>
            </a:r>
            <a:r>
              <a:rPr kumimoji="1" lang="en-US" altLang="zh-CN" sz="2400" dirty="0" smtClean="0"/>
              <a:t>S</a:t>
            </a:r>
            <a:r>
              <a:rPr kumimoji="1" lang="zh-CN" altLang="en-US" sz="2400" dirty="0" smtClean="0"/>
              <a:t>，若某界特征的下界大于集合中第</a:t>
            </a:r>
            <a:r>
              <a:rPr kumimoji="1" lang="en-US" altLang="zh-CN" sz="2400" dirty="0" smtClean="0"/>
              <a:t>k</a:t>
            </a:r>
            <a:r>
              <a:rPr kumimoji="1" lang="zh-CN" altLang="en-US" sz="2400" dirty="0" smtClean="0"/>
              <a:t>小上界，则该界特征所对应的轨迹可以被剪枝掉。</a:t>
            </a:r>
          </a:p>
        </p:txBody>
      </p:sp>
      <p:sp>
        <p:nvSpPr>
          <p:cNvPr id="4" name="幻灯片编号占位符 3"/>
          <p:cNvSpPr>
            <a:spLocks noGrp="1"/>
          </p:cNvSpPr>
          <p:nvPr>
            <p:ph type="sldNum" sz="quarter" idx="12"/>
          </p:nvPr>
        </p:nvSpPr>
        <p:spPr/>
        <p:txBody>
          <a:bodyPr/>
          <a:lstStyle/>
          <a:p>
            <a:fld id="{0C913308-F349-4B6D-A68A-DD1791B4A57B}" type="slidenum">
              <a:rPr lang="zh-CN" altLang="en-US" smtClean="0"/>
              <a:t>16</a:t>
            </a:fld>
            <a:endParaRPr lang="zh-CN" altLang="en-US"/>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1640" y="2669046"/>
            <a:ext cx="5399082" cy="4216540"/>
          </a:xfrm>
          <a:prstGeom prst="rect">
            <a:avLst/>
          </a:prstGeom>
        </p:spPr>
      </p:pic>
    </p:spTree>
    <p:extLst>
      <p:ext uri="{BB962C8B-B14F-4D97-AF65-F5344CB8AC3E}">
        <p14:creationId xmlns:p14="http://schemas.microsoft.com/office/powerpoint/2010/main" val="62512668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zh-CN" sz="3200" dirty="0"/>
              <a:t>基于</a:t>
            </a:r>
            <a:r>
              <a:rPr lang="zh-CN" altLang="en-US" sz="3200" dirty="0"/>
              <a:t>多粒度概要数据的处理框架</a:t>
            </a:r>
            <a:r>
              <a:rPr lang="en-US" altLang="zh-CN" sz="3200" dirty="0"/>
              <a:t>:FTB</a:t>
            </a:r>
            <a:r>
              <a:rPr lang="zh-CN" altLang="en-US" sz="3200" dirty="0"/>
              <a:t>和</a:t>
            </a:r>
            <a:r>
              <a:rPr lang="en-US" altLang="zh-CN" sz="3200" dirty="0"/>
              <a:t>FLB</a:t>
            </a:r>
            <a:endParaRPr kumimoji="1" lang="zh-CN" altLang="en-US" sz="3200" dirty="0"/>
          </a:p>
        </p:txBody>
      </p:sp>
      <p:sp>
        <p:nvSpPr>
          <p:cNvPr id="3" name="内容占位符 2"/>
          <p:cNvSpPr>
            <a:spLocks noGrp="1"/>
          </p:cNvSpPr>
          <p:nvPr>
            <p:ph idx="1"/>
          </p:nvPr>
        </p:nvSpPr>
        <p:spPr>
          <a:xfrm>
            <a:off x="457200" y="1052736"/>
            <a:ext cx="8229600" cy="5328592"/>
          </a:xfrm>
        </p:spPr>
        <p:txBody>
          <a:bodyPr/>
          <a:lstStyle/>
          <a:p>
            <a:r>
              <a:rPr kumimoji="1" lang="en-US" altLang="zh-CN" dirty="0" smtClean="0"/>
              <a:t>FTB</a:t>
            </a:r>
            <a:r>
              <a:rPr kumimoji="1" lang="zh-CN" altLang="en-US" dirty="0" smtClean="0"/>
              <a:t>框架思想：</a:t>
            </a:r>
            <a:endParaRPr kumimoji="1" lang="zh-CN" altLang="en-US" dirty="0"/>
          </a:p>
        </p:txBody>
      </p:sp>
      <p:sp>
        <p:nvSpPr>
          <p:cNvPr id="16" name="右箭头 15"/>
          <p:cNvSpPr/>
          <p:nvPr/>
        </p:nvSpPr>
        <p:spPr>
          <a:xfrm>
            <a:off x="683568" y="3388930"/>
            <a:ext cx="370384" cy="144016"/>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cxnSp>
        <p:nvCxnSpPr>
          <p:cNvPr id="17" name="直线连接符 16"/>
          <p:cNvCxnSpPr/>
          <p:nvPr/>
        </p:nvCxnSpPr>
        <p:spPr>
          <a:xfrm>
            <a:off x="683568" y="3460938"/>
            <a:ext cx="0" cy="2376264"/>
          </a:xfrm>
          <a:prstGeom prst="line">
            <a:avLst/>
          </a:prstGeom>
          <a:ln w="66675"/>
        </p:spPr>
        <p:style>
          <a:lnRef idx="2">
            <a:schemeClr val="accent1"/>
          </a:lnRef>
          <a:fillRef idx="0">
            <a:schemeClr val="accent1"/>
          </a:fillRef>
          <a:effectRef idx="1">
            <a:schemeClr val="accent1"/>
          </a:effectRef>
          <a:fontRef idx="minor">
            <a:schemeClr val="tx1"/>
          </a:fontRef>
        </p:style>
      </p:cxnSp>
      <p:cxnSp>
        <p:nvCxnSpPr>
          <p:cNvPr id="18" name="直线连接符 17"/>
          <p:cNvCxnSpPr/>
          <p:nvPr/>
        </p:nvCxnSpPr>
        <p:spPr>
          <a:xfrm>
            <a:off x="683568" y="5837202"/>
            <a:ext cx="370384" cy="0"/>
          </a:xfrm>
          <a:prstGeom prst="line">
            <a:avLst/>
          </a:prstGeom>
          <a:ln w="66675"/>
        </p:spPr>
        <p:style>
          <a:lnRef idx="2">
            <a:schemeClr val="accent1"/>
          </a:lnRef>
          <a:fillRef idx="0">
            <a:schemeClr val="accent1"/>
          </a:fillRef>
          <a:effectRef idx="1">
            <a:schemeClr val="accent1"/>
          </a:effectRef>
          <a:fontRef idx="minor">
            <a:schemeClr val="tx1"/>
          </a:fontRef>
        </p:style>
      </p:cxnSp>
      <p:sp>
        <p:nvSpPr>
          <p:cNvPr id="7" name="文本框 6"/>
          <p:cNvSpPr txBox="1"/>
          <p:nvPr/>
        </p:nvSpPr>
        <p:spPr>
          <a:xfrm>
            <a:off x="1259632" y="2380818"/>
            <a:ext cx="1296144" cy="400110"/>
          </a:xfrm>
          <a:prstGeom prst="rect">
            <a:avLst/>
          </a:prstGeom>
          <a:solidFill>
            <a:srgbClr val="FFC000"/>
          </a:solidFill>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kumimoji="1" lang="zh-CN" altLang="en-US" sz="2000" b="1" dirty="0" smtClean="0"/>
              <a:t>初始化</a:t>
            </a:r>
            <a:endParaRPr kumimoji="1" lang="zh-CN" altLang="en-US" sz="2000" b="1" dirty="0"/>
          </a:p>
        </p:txBody>
      </p:sp>
      <p:sp>
        <p:nvSpPr>
          <p:cNvPr id="20" name="文本框 19"/>
          <p:cNvSpPr txBox="1"/>
          <p:nvPr/>
        </p:nvSpPr>
        <p:spPr>
          <a:xfrm>
            <a:off x="1053952" y="3276852"/>
            <a:ext cx="1728192" cy="400110"/>
          </a:xfrm>
          <a:prstGeom prst="rect">
            <a:avLst/>
          </a:prstGeom>
          <a:solidFill>
            <a:srgbClr val="FFC000"/>
          </a:solidFill>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kumimoji="1" lang="zh-CN" altLang="en-US" sz="2000" b="1" smtClean="0"/>
              <a:t>发概要数据</a:t>
            </a:r>
            <a:endParaRPr kumimoji="1" lang="zh-CN" altLang="en-US" sz="2000" b="1" dirty="0"/>
          </a:p>
        </p:txBody>
      </p:sp>
      <p:sp>
        <p:nvSpPr>
          <p:cNvPr id="21" name="文本框 20"/>
          <p:cNvSpPr txBox="1"/>
          <p:nvPr/>
        </p:nvSpPr>
        <p:spPr>
          <a:xfrm>
            <a:off x="1077280" y="4048904"/>
            <a:ext cx="1728192" cy="400110"/>
          </a:xfrm>
          <a:prstGeom prst="rect">
            <a:avLst/>
          </a:prstGeom>
          <a:solidFill>
            <a:srgbClr val="FFC000"/>
          </a:solidFill>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kumimoji="1" lang="zh-CN" altLang="en-US" sz="2000" b="1" dirty="0" smtClean="0"/>
              <a:t>接收上界</a:t>
            </a:r>
            <a:endParaRPr kumimoji="1" lang="zh-CN" altLang="en-US" sz="2000" b="1" dirty="0"/>
          </a:p>
        </p:txBody>
      </p:sp>
      <p:sp>
        <p:nvSpPr>
          <p:cNvPr id="22" name="文本框 21"/>
          <p:cNvSpPr txBox="1"/>
          <p:nvPr/>
        </p:nvSpPr>
        <p:spPr>
          <a:xfrm>
            <a:off x="1053952" y="4789020"/>
            <a:ext cx="1728192" cy="400110"/>
          </a:xfrm>
          <a:prstGeom prst="rect">
            <a:avLst/>
          </a:prstGeom>
          <a:solidFill>
            <a:srgbClr val="FFC000"/>
          </a:solidFill>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kumimoji="1" lang="zh-CN" altLang="en-US" sz="2000" b="1" dirty="0" smtClean="0"/>
              <a:t>发送第</a:t>
            </a:r>
            <a:r>
              <a:rPr kumimoji="1" lang="en-US" altLang="zh-CN" sz="2000" b="1" dirty="0" smtClean="0"/>
              <a:t>k</a:t>
            </a:r>
            <a:r>
              <a:rPr kumimoji="1" lang="zh-CN" altLang="en-US" sz="2000" b="1" dirty="0" smtClean="0"/>
              <a:t>小值</a:t>
            </a:r>
            <a:endParaRPr kumimoji="1" lang="zh-CN" altLang="en-US" sz="2000" b="1" dirty="0"/>
          </a:p>
        </p:txBody>
      </p:sp>
      <p:sp>
        <p:nvSpPr>
          <p:cNvPr id="23" name="下箭头 22"/>
          <p:cNvSpPr/>
          <p:nvPr/>
        </p:nvSpPr>
        <p:spPr>
          <a:xfrm>
            <a:off x="1779204" y="4454106"/>
            <a:ext cx="154359" cy="340008"/>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24" name="文本框 23"/>
          <p:cNvSpPr txBox="1"/>
          <p:nvPr/>
        </p:nvSpPr>
        <p:spPr>
          <a:xfrm>
            <a:off x="5905128" y="2308810"/>
            <a:ext cx="1296144" cy="400110"/>
          </a:xfrm>
          <a:prstGeom prst="rect">
            <a:avLst/>
          </a:prstGeom>
          <a:solidFill>
            <a:srgbClr val="FFC000"/>
          </a:solidFill>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kumimoji="1" lang="zh-CN" altLang="en-US" sz="2000" b="1" dirty="0" smtClean="0"/>
              <a:t>初始化</a:t>
            </a:r>
            <a:endParaRPr kumimoji="1" lang="zh-CN" altLang="en-US" sz="2000" b="1" dirty="0"/>
          </a:p>
        </p:txBody>
      </p:sp>
      <p:sp>
        <p:nvSpPr>
          <p:cNvPr id="25" name="文本框 24"/>
          <p:cNvSpPr txBox="1"/>
          <p:nvPr/>
        </p:nvSpPr>
        <p:spPr>
          <a:xfrm>
            <a:off x="5783152" y="3244914"/>
            <a:ext cx="1728192" cy="400110"/>
          </a:xfrm>
          <a:prstGeom prst="rect">
            <a:avLst/>
          </a:prstGeom>
          <a:solidFill>
            <a:srgbClr val="FFC000"/>
          </a:solidFill>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kumimoji="1" lang="zh-CN" altLang="en-US" sz="2000" b="1" dirty="0" smtClean="0"/>
              <a:t>接收概要数据</a:t>
            </a:r>
            <a:endParaRPr kumimoji="1" lang="zh-CN" altLang="en-US" sz="2000" b="1" dirty="0"/>
          </a:p>
        </p:txBody>
      </p:sp>
      <p:sp>
        <p:nvSpPr>
          <p:cNvPr id="26" name="文本框 25"/>
          <p:cNvSpPr txBox="1"/>
          <p:nvPr/>
        </p:nvSpPr>
        <p:spPr>
          <a:xfrm>
            <a:off x="5806480" y="4016966"/>
            <a:ext cx="1728192" cy="400110"/>
          </a:xfrm>
          <a:prstGeom prst="rect">
            <a:avLst/>
          </a:prstGeom>
          <a:solidFill>
            <a:srgbClr val="FFC000"/>
          </a:solidFill>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kumimoji="1" lang="zh-CN" altLang="en-US" sz="2000" b="1" dirty="0" smtClean="0"/>
              <a:t>更新上、下界</a:t>
            </a:r>
            <a:endParaRPr kumimoji="1" lang="zh-CN" altLang="en-US" sz="2000" b="1" dirty="0"/>
          </a:p>
        </p:txBody>
      </p:sp>
      <p:sp>
        <p:nvSpPr>
          <p:cNvPr id="27" name="下箭头 26"/>
          <p:cNvSpPr/>
          <p:nvPr/>
        </p:nvSpPr>
        <p:spPr>
          <a:xfrm>
            <a:off x="6492889" y="3645024"/>
            <a:ext cx="154359" cy="340008"/>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28" name="文本框 27"/>
          <p:cNvSpPr txBox="1"/>
          <p:nvPr/>
        </p:nvSpPr>
        <p:spPr>
          <a:xfrm>
            <a:off x="5783152" y="4757082"/>
            <a:ext cx="1728192" cy="400110"/>
          </a:xfrm>
          <a:prstGeom prst="rect">
            <a:avLst/>
          </a:prstGeom>
          <a:solidFill>
            <a:srgbClr val="FFC000"/>
          </a:solidFill>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kumimoji="1" lang="zh-CN" altLang="en-US" sz="2000" b="1" dirty="0" smtClean="0"/>
              <a:t>接收并剪枝</a:t>
            </a:r>
            <a:endParaRPr kumimoji="1" lang="zh-CN" altLang="en-US" sz="2000" b="1" dirty="0"/>
          </a:p>
        </p:txBody>
      </p:sp>
      <p:cxnSp>
        <p:nvCxnSpPr>
          <p:cNvPr id="14" name="直线箭头连接符 13"/>
          <p:cNvCxnSpPr>
            <a:stCxn id="20" idx="3"/>
            <a:endCxn id="25" idx="1"/>
          </p:cNvCxnSpPr>
          <p:nvPr/>
        </p:nvCxnSpPr>
        <p:spPr>
          <a:xfrm flipV="1">
            <a:off x="2782144" y="3444969"/>
            <a:ext cx="3001008" cy="31938"/>
          </a:xfrm>
          <a:prstGeom prst="straightConnector1">
            <a:avLst/>
          </a:prstGeom>
          <a:ln w="47625">
            <a:solidFill>
              <a:srgbClr val="FF0000"/>
            </a:solidFill>
            <a:prstDash val="solid"/>
            <a:tailEnd type="triangle"/>
          </a:ln>
        </p:spPr>
        <p:style>
          <a:lnRef idx="2">
            <a:schemeClr val="accent1"/>
          </a:lnRef>
          <a:fillRef idx="0">
            <a:schemeClr val="accent1"/>
          </a:fillRef>
          <a:effectRef idx="1">
            <a:schemeClr val="accent1"/>
          </a:effectRef>
          <a:fontRef idx="minor">
            <a:schemeClr val="tx1"/>
          </a:fontRef>
        </p:style>
      </p:cxnSp>
      <p:cxnSp>
        <p:nvCxnSpPr>
          <p:cNvPr id="30" name="直线箭头连接符 29"/>
          <p:cNvCxnSpPr>
            <a:stCxn id="26" idx="1"/>
            <a:endCxn id="21" idx="3"/>
          </p:cNvCxnSpPr>
          <p:nvPr/>
        </p:nvCxnSpPr>
        <p:spPr>
          <a:xfrm flipH="1">
            <a:off x="2805472" y="4217021"/>
            <a:ext cx="3001008" cy="31938"/>
          </a:xfrm>
          <a:prstGeom prst="straightConnector1">
            <a:avLst/>
          </a:prstGeom>
          <a:ln w="47625">
            <a:solidFill>
              <a:srgbClr val="FF0000"/>
            </a:solidFill>
            <a:prstDash val="solid"/>
            <a:tailEnd type="triangle"/>
          </a:ln>
        </p:spPr>
        <p:style>
          <a:lnRef idx="2">
            <a:schemeClr val="accent1"/>
          </a:lnRef>
          <a:fillRef idx="0">
            <a:schemeClr val="accent1"/>
          </a:fillRef>
          <a:effectRef idx="1">
            <a:schemeClr val="accent1"/>
          </a:effectRef>
          <a:fontRef idx="minor">
            <a:schemeClr val="tx1"/>
          </a:fontRef>
        </p:style>
      </p:cxnSp>
      <p:cxnSp>
        <p:nvCxnSpPr>
          <p:cNvPr id="33" name="直线箭头连接符 32"/>
          <p:cNvCxnSpPr/>
          <p:nvPr/>
        </p:nvCxnSpPr>
        <p:spPr>
          <a:xfrm flipV="1">
            <a:off x="2782143" y="4941168"/>
            <a:ext cx="3001008" cy="31938"/>
          </a:xfrm>
          <a:prstGeom prst="straightConnector1">
            <a:avLst/>
          </a:prstGeom>
          <a:ln w="47625">
            <a:solidFill>
              <a:srgbClr val="FF0000"/>
            </a:solidFill>
            <a:prstDash val="solid"/>
            <a:tailEnd type="triangle"/>
          </a:ln>
        </p:spPr>
        <p:style>
          <a:lnRef idx="2">
            <a:schemeClr val="accent1"/>
          </a:lnRef>
          <a:fillRef idx="0">
            <a:schemeClr val="accent1"/>
          </a:fillRef>
          <a:effectRef idx="1">
            <a:schemeClr val="accent1"/>
          </a:effectRef>
          <a:fontRef idx="minor">
            <a:schemeClr val="tx1"/>
          </a:fontRef>
        </p:style>
      </p:cxnSp>
      <p:sp>
        <p:nvSpPr>
          <p:cNvPr id="34" name="文本框 33"/>
          <p:cNvSpPr txBox="1"/>
          <p:nvPr/>
        </p:nvSpPr>
        <p:spPr>
          <a:xfrm>
            <a:off x="5806480" y="5549170"/>
            <a:ext cx="1728192" cy="400110"/>
          </a:xfrm>
          <a:prstGeom prst="rect">
            <a:avLst/>
          </a:prstGeom>
          <a:solidFill>
            <a:srgbClr val="FFC000"/>
          </a:solidFill>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kumimoji="1" lang="zh-CN" altLang="en-US" sz="2000" b="1" dirty="0" smtClean="0"/>
              <a:t>自检并反馈</a:t>
            </a:r>
            <a:endParaRPr kumimoji="1" lang="zh-CN" altLang="en-US" sz="2000" b="1" dirty="0"/>
          </a:p>
        </p:txBody>
      </p:sp>
      <p:sp>
        <p:nvSpPr>
          <p:cNvPr id="35" name="下箭头 34"/>
          <p:cNvSpPr/>
          <p:nvPr/>
        </p:nvSpPr>
        <p:spPr>
          <a:xfrm>
            <a:off x="6526560" y="5189130"/>
            <a:ext cx="154359" cy="340008"/>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36" name="文本框 35"/>
          <p:cNvSpPr txBox="1"/>
          <p:nvPr/>
        </p:nvSpPr>
        <p:spPr>
          <a:xfrm>
            <a:off x="1053952" y="5621178"/>
            <a:ext cx="1728192" cy="400110"/>
          </a:xfrm>
          <a:prstGeom prst="rect">
            <a:avLst/>
          </a:prstGeom>
          <a:solidFill>
            <a:srgbClr val="FFC000"/>
          </a:solidFill>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kumimoji="1" lang="zh-CN" altLang="en-US" sz="2000" b="1" smtClean="0"/>
              <a:t>汇总</a:t>
            </a:r>
            <a:endParaRPr kumimoji="1" lang="zh-CN" altLang="en-US" sz="2000" b="1" dirty="0"/>
          </a:p>
        </p:txBody>
      </p:sp>
      <p:cxnSp>
        <p:nvCxnSpPr>
          <p:cNvPr id="38" name="直线箭头连接符 37"/>
          <p:cNvCxnSpPr/>
          <p:nvPr/>
        </p:nvCxnSpPr>
        <p:spPr>
          <a:xfrm flipH="1">
            <a:off x="2782143" y="5733256"/>
            <a:ext cx="3001008" cy="31938"/>
          </a:xfrm>
          <a:prstGeom prst="straightConnector1">
            <a:avLst/>
          </a:prstGeom>
          <a:ln w="47625">
            <a:solidFill>
              <a:srgbClr val="FF0000"/>
            </a:solidFill>
            <a:prstDash val="solid"/>
            <a:tailEnd type="triangle"/>
          </a:ln>
        </p:spPr>
        <p:style>
          <a:lnRef idx="2">
            <a:schemeClr val="accent1"/>
          </a:lnRef>
          <a:fillRef idx="0">
            <a:schemeClr val="accent1"/>
          </a:fillRef>
          <a:effectRef idx="1">
            <a:schemeClr val="accent1"/>
          </a:effectRef>
          <a:fontRef idx="minor">
            <a:schemeClr val="tx1"/>
          </a:fontRef>
        </p:style>
      </p:cxnSp>
      <p:sp>
        <p:nvSpPr>
          <p:cNvPr id="42" name="下箭头 41"/>
          <p:cNvSpPr/>
          <p:nvPr/>
        </p:nvSpPr>
        <p:spPr>
          <a:xfrm>
            <a:off x="1779205" y="2748990"/>
            <a:ext cx="200508" cy="522769"/>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43" name="文本框 42"/>
          <p:cNvSpPr txBox="1"/>
          <p:nvPr/>
        </p:nvSpPr>
        <p:spPr>
          <a:xfrm>
            <a:off x="1012776" y="1732746"/>
            <a:ext cx="1903040" cy="400110"/>
          </a:xfrm>
          <a:prstGeom prst="rect">
            <a:avLst/>
          </a:prstGeom>
          <a:solidFill>
            <a:schemeClr val="bg1">
              <a:lumMod val="95000"/>
            </a:schemeClr>
          </a:solidFill>
          <a:ln>
            <a:noFill/>
          </a:ln>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kumimoji="1" lang="en-US" altLang="zh-CN" sz="2000" b="1" dirty="0" smtClean="0"/>
              <a:t>FTB</a:t>
            </a:r>
            <a:r>
              <a:rPr kumimoji="1" lang="zh-CN" altLang="en-US" sz="2000" b="1" dirty="0" smtClean="0"/>
              <a:t>之协调者：</a:t>
            </a:r>
            <a:endParaRPr kumimoji="1" lang="zh-CN" altLang="en-US" sz="2000" b="1" dirty="0"/>
          </a:p>
        </p:txBody>
      </p:sp>
      <p:sp>
        <p:nvSpPr>
          <p:cNvPr id="45" name="文本框 44"/>
          <p:cNvSpPr txBox="1"/>
          <p:nvPr/>
        </p:nvSpPr>
        <p:spPr>
          <a:xfrm>
            <a:off x="5580112" y="1700808"/>
            <a:ext cx="1903040" cy="400110"/>
          </a:xfrm>
          <a:prstGeom prst="rect">
            <a:avLst/>
          </a:prstGeom>
          <a:solidFill>
            <a:schemeClr val="bg1">
              <a:lumMod val="95000"/>
            </a:schemeClr>
          </a:solidFill>
          <a:ln>
            <a:noFill/>
          </a:ln>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kumimoji="1" lang="en-US" altLang="zh-CN" sz="2000" b="1" dirty="0" smtClean="0"/>
              <a:t>FTB</a:t>
            </a:r>
            <a:r>
              <a:rPr kumimoji="1" lang="zh-CN" altLang="en-US" sz="2000" b="1" dirty="0" smtClean="0"/>
              <a:t>之远程结点：</a:t>
            </a:r>
            <a:endParaRPr kumimoji="1" lang="zh-CN" altLang="en-US" sz="2000" b="1" dirty="0"/>
          </a:p>
        </p:txBody>
      </p:sp>
      <p:sp>
        <p:nvSpPr>
          <p:cNvPr id="29" name="矩形 28"/>
          <p:cNvSpPr/>
          <p:nvPr/>
        </p:nvSpPr>
        <p:spPr>
          <a:xfrm>
            <a:off x="457200" y="2132856"/>
            <a:ext cx="7427168" cy="772050"/>
          </a:xfrm>
          <a:prstGeom prst="rect">
            <a:avLst/>
          </a:prstGeom>
          <a:noFill/>
          <a:ln>
            <a:solidFill>
              <a:schemeClr val="tx1"/>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31" name="文本框 30"/>
          <p:cNvSpPr txBox="1"/>
          <p:nvPr/>
        </p:nvSpPr>
        <p:spPr>
          <a:xfrm>
            <a:off x="3420040" y="2324199"/>
            <a:ext cx="1686680" cy="369332"/>
          </a:xfrm>
          <a:prstGeom prst="rect">
            <a:avLst/>
          </a:prstGeom>
          <a:noFill/>
        </p:spPr>
        <p:txBody>
          <a:bodyPr wrap="none" rtlCol="0">
            <a:spAutoFit/>
          </a:bodyPr>
          <a:lstStyle/>
          <a:p>
            <a:r>
              <a:rPr kumimoji="1" lang="zh-CN" altLang="en-US" b="1" dirty="0" smtClean="0">
                <a:solidFill>
                  <a:srgbClr val="FF0000"/>
                </a:solidFill>
              </a:rPr>
              <a:t>阶段</a:t>
            </a:r>
            <a:r>
              <a:rPr kumimoji="1" lang="en-US" altLang="zh-CN" b="1" dirty="0" smtClean="0">
                <a:solidFill>
                  <a:srgbClr val="FF0000"/>
                </a:solidFill>
              </a:rPr>
              <a:t>1</a:t>
            </a:r>
            <a:r>
              <a:rPr kumimoji="1" lang="zh-CN" altLang="en-US" b="1" dirty="0" smtClean="0">
                <a:solidFill>
                  <a:srgbClr val="FF0000"/>
                </a:solidFill>
              </a:rPr>
              <a:t>：初始化</a:t>
            </a:r>
            <a:endParaRPr kumimoji="1" lang="zh-CN" altLang="en-US" b="1" dirty="0">
              <a:solidFill>
                <a:srgbClr val="FF0000"/>
              </a:solidFill>
            </a:endParaRPr>
          </a:p>
        </p:txBody>
      </p:sp>
      <p:sp>
        <p:nvSpPr>
          <p:cNvPr id="32" name="矩形 31"/>
          <p:cNvSpPr/>
          <p:nvPr/>
        </p:nvSpPr>
        <p:spPr>
          <a:xfrm>
            <a:off x="251520" y="3172906"/>
            <a:ext cx="7848872" cy="2992398"/>
          </a:xfrm>
          <a:prstGeom prst="rect">
            <a:avLst/>
          </a:prstGeom>
          <a:noFill/>
          <a:ln>
            <a:solidFill>
              <a:schemeClr val="tx1"/>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37" name="文本框 36"/>
          <p:cNvSpPr txBox="1"/>
          <p:nvPr/>
        </p:nvSpPr>
        <p:spPr>
          <a:xfrm>
            <a:off x="3203848" y="3548335"/>
            <a:ext cx="2416046" cy="369332"/>
          </a:xfrm>
          <a:prstGeom prst="rect">
            <a:avLst/>
          </a:prstGeom>
          <a:noFill/>
        </p:spPr>
        <p:txBody>
          <a:bodyPr wrap="none" rtlCol="0">
            <a:spAutoFit/>
          </a:bodyPr>
          <a:lstStyle/>
          <a:p>
            <a:r>
              <a:rPr kumimoji="1" lang="zh-CN" altLang="en-US" b="1" dirty="0" smtClean="0">
                <a:solidFill>
                  <a:srgbClr val="FF0000"/>
                </a:solidFill>
              </a:rPr>
              <a:t>阶段</a:t>
            </a:r>
            <a:r>
              <a:rPr kumimoji="1" lang="en-US" altLang="zh-CN" b="1" dirty="0">
                <a:solidFill>
                  <a:srgbClr val="FF0000"/>
                </a:solidFill>
              </a:rPr>
              <a:t>2</a:t>
            </a:r>
            <a:r>
              <a:rPr kumimoji="1" lang="zh-CN" altLang="en-US" b="1" dirty="0" smtClean="0">
                <a:solidFill>
                  <a:srgbClr val="FF0000"/>
                </a:solidFill>
              </a:rPr>
              <a:t>：迭代交互剪枝</a:t>
            </a:r>
            <a:endParaRPr kumimoji="1" lang="zh-CN" altLang="en-US" b="1" dirty="0">
              <a:solidFill>
                <a:srgbClr val="FF0000"/>
              </a:solidFill>
            </a:endParaRPr>
          </a:p>
        </p:txBody>
      </p:sp>
      <p:sp>
        <p:nvSpPr>
          <p:cNvPr id="39" name="文本框 38"/>
          <p:cNvSpPr txBox="1"/>
          <p:nvPr/>
        </p:nvSpPr>
        <p:spPr>
          <a:xfrm>
            <a:off x="827584" y="6333421"/>
            <a:ext cx="2016225" cy="400110"/>
          </a:xfrm>
          <a:prstGeom prst="rect">
            <a:avLst/>
          </a:prstGeom>
          <a:solidFill>
            <a:srgbClr val="FFC000"/>
          </a:solidFill>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kumimoji="1" lang="zh-CN" altLang="en-US" sz="2000" b="1"/>
              <a:t>收取结果并返回</a:t>
            </a:r>
            <a:endParaRPr kumimoji="1" lang="zh-CN" altLang="en-US" sz="2000" b="1" dirty="0"/>
          </a:p>
        </p:txBody>
      </p:sp>
      <p:sp>
        <p:nvSpPr>
          <p:cNvPr id="40" name="下箭头 39"/>
          <p:cNvSpPr/>
          <p:nvPr/>
        </p:nvSpPr>
        <p:spPr>
          <a:xfrm>
            <a:off x="1763688" y="5969312"/>
            <a:ext cx="154359" cy="340008"/>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58849331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zh-CN" sz="3200" dirty="0"/>
              <a:t>基于</a:t>
            </a:r>
            <a:r>
              <a:rPr lang="zh-CN" altLang="en-US" sz="3200" dirty="0"/>
              <a:t>多粒度概要数据的处理框架</a:t>
            </a:r>
            <a:r>
              <a:rPr lang="en-US" altLang="zh-CN" sz="3200" dirty="0"/>
              <a:t>:FTB</a:t>
            </a:r>
            <a:r>
              <a:rPr lang="zh-CN" altLang="en-US" sz="3200" dirty="0"/>
              <a:t>和</a:t>
            </a:r>
            <a:r>
              <a:rPr lang="en-US" altLang="zh-CN" sz="3200" dirty="0"/>
              <a:t>FLB</a:t>
            </a:r>
            <a:endParaRPr kumimoji="1" lang="zh-CN" altLang="en-US" sz="3200" dirty="0"/>
          </a:p>
        </p:txBody>
      </p:sp>
      <p:sp>
        <p:nvSpPr>
          <p:cNvPr id="3" name="内容占位符 2"/>
          <p:cNvSpPr>
            <a:spLocks noGrp="1"/>
          </p:cNvSpPr>
          <p:nvPr>
            <p:ph idx="1"/>
          </p:nvPr>
        </p:nvSpPr>
        <p:spPr>
          <a:xfrm>
            <a:off x="457200" y="1052736"/>
            <a:ext cx="8229600" cy="5328592"/>
          </a:xfrm>
        </p:spPr>
        <p:txBody>
          <a:bodyPr/>
          <a:lstStyle/>
          <a:p>
            <a:r>
              <a:rPr kumimoji="1" lang="en-US" altLang="zh-CN" dirty="0" smtClean="0"/>
              <a:t>FLB(Framework</a:t>
            </a:r>
            <a:r>
              <a:rPr kumimoji="1" lang="zh-CN" altLang="en-US" dirty="0" smtClean="0"/>
              <a:t> </a:t>
            </a:r>
            <a:r>
              <a:rPr kumimoji="1" lang="en-US" altLang="zh-CN" dirty="0"/>
              <a:t>with</a:t>
            </a:r>
            <a:r>
              <a:rPr kumimoji="1" lang="zh-CN" altLang="en-US" dirty="0"/>
              <a:t> </a:t>
            </a:r>
            <a:r>
              <a:rPr kumimoji="1" lang="en-US" altLang="zh-CN" dirty="0" smtClean="0"/>
              <a:t>Lower Bound)</a:t>
            </a:r>
            <a:endParaRPr kumimoji="1" lang="zh-CN" altLang="en-US" dirty="0" smtClean="0"/>
          </a:p>
          <a:p>
            <a:pPr lvl="1"/>
            <a:r>
              <a:rPr kumimoji="1" lang="zh-CN" altLang="en-US" dirty="0" smtClean="0"/>
              <a:t>设计原理：越来越紧的范围和全局剪枝阈值</a:t>
            </a:r>
          </a:p>
        </p:txBody>
      </p:sp>
      <p:sp>
        <p:nvSpPr>
          <p:cNvPr id="4" name="幻灯片编号占位符 3"/>
          <p:cNvSpPr>
            <a:spLocks noGrp="1"/>
          </p:cNvSpPr>
          <p:nvPr>
            <p:ph type="sldNum" sz="quarter" idx="12"/>
          </p:nvPr>
        </p:nvSpPr>
        <p:spPr/>
        <p:txBody>
          <a:bodyPr/>
          <a:lstStyle/>
          <a:p>
            <a:fld id="{0C913308-F349-4B6D-A68A-DD1791B4A57B}" type="slidenum">
              <a:rPr lang="zh-CN" altLang="en-US" smtClean="0"/>
              <a:t>18</a:t>
            </a:fld>
            <a:endParaRPr lang="zh-CN" altLang="en-US"/>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1700" y="2239032"/>
            <a:ext cx="6190580" cy="4576856"/>
          </a:xfrm>
          <a:prstGeom prst="rect">
            <a:avLst/>
          </a:prstGeom>
        </p:spPr>
      </p:pic>
    </p:spTree>
    <p:extLst>
      <p:ext uri="{BB962C8B-B14F-4D97-AF65-F5344CB8AC3E}">
        <p14:creationId xmlns:p14="http://schemas.microsoft.com/office/powerpoint/2010/main" val="158172152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t>提纲</a:t>
            </a:r>
          </a:p>
        </p:txBody>
      </p:sp>
      <p:sp>
        <p:nvSpPr>
          <p:cNvPr id="3" name="内容占位符 2"/>
          <p:cNvSpPr>
            <a:spLocks noGrp="1"/>
          </p:cNvSpPr>
          <p:nvPr>
            <p:ph idx="1"/>
          </p:nvPr>
        </p:nvSpPr>
        <p:spPr>
          <a:xfrm>
            <a:off x="457200" y="1052736"/>
            <a:ext cx="8686800" cy="5328592"/>
          </a:xfrm>
        </p:spPr>
        <p:txBody>
          <a:bodyPr/>
          <a:lstStyle/>
          <a:p>
            <a:pPr marL="571500" indent="-571500">
              <a:buFont typeface="+mj-ea"/>
              <a:buAutoNum type="ea1JpnChsDbPeriod"/>
            </a:pPr>
            <a:r>
              <a:rPr lang="zh-CN" altLang="en-US" dirty="0"/>
              <a:t>引言</a:t>
            </a:r>
            <a:endParaRPr lang="en-US" altLang="zh-CN" dirty="0"/>
          </a:p>
          <a:p>
            <a:pPr marL="571500" indent="-571500">
              <a:buFont typeface="+mj-ea"/>
              <a:buAutoNum type="ea1JpnChsDbPeriod"/>
            </a:pPr>
            <a:r>
              <a:rPr lang="zh-CN" altLang="zh-CN" dirty="0" smtClean="0"/>
              <a:t>基于</a:t>
            </a:r>
            <a:r>
              <a:rPr lang="zh-CN" altLang="en-US" dirty="0" smtClean="0"/>
              <a:t>多粒度概</a:t>
            </a:r>
            <a:r>
              <a:rPr lang="zh-CN" altLang="en-US" dirty="0"/>
              <a:t>要数据</a:t>
            </a:r>
            <a:r>
              <a:rPr lang="zh-CN" altLang="en-US" dirty="0" smtClean="0"/>
              <a:t>的处理</a:t>
            </a:r>
            <a:r>
              <a:rPr lang="zh-CN" altLang="en-US" dirty="0"/>
              <a:t>框架</a:t>
            </a:r>
            <a:r>
              <a:rPr lang="en-US" altLang="zh-CN" dirty="0"/>
              <a:t>:FTB</a:t>
            </a:r>
            <a:r>
              <a:rPr lang="zh-CN" altLang="en-US" dirty="0"/>
              <a:t>和</a:t>
            </a:r>
            <a:r>
              <a:rPr lang="en-US" altLang="zh-CN" dirty="0"/>
              <a:t>FLB</a:t>
            </a:r>
          </a:p>
          <a:p>
            <a:pPr marL="571500" lvl="0" indent="-571500">
              <a:buFont typeface="+mj-ea"/>
              <a:buAutoNum type="ea1JpnChsDbPeriod"/>
            </a:pPr>
            <a:r>
              <a:rPr lang="zh-CN" altLang="en-US" dirty="0"/>
              <a:t>欧氏距离和</a:t>
            </a:r>
            <a:r>
              <a:rPr lang="en-US" altLang="zh-CN" dirty="0"/>
              <a:t>FTB</a:t>
            </a:r>
            <a:r>
              <a:rPr lang="zh-CN" altLang="en-US" dirty="0"/>
              <a:t>框架的结合实现</a:t>
            </a:r>
            <a:endParaRPr lang="en-US" altLang="zh-CN" dirty="0"/>
          </a:p>
          <a:p>
            <a:pPr marL="571500" lvl="0" indent="-571500">
              <a:buFont typeface="+mj-ea"/>
              <a:buAutoNum type="ea1JpnChsDbPeriod"/>
            </a:pPr>
            <a:r>
              <a:rPr lang="zh-CN" altLang="en-US" dirty="0" smtClean="0"/>
              <a:t>动态</a:t>
            </a:r>
            <a:r>
              <a:rPr lang="zh-CN" altLang="en-US" dirty="0"/>
              <a:t>时间卷曲距离和</a:t>
            </a:r>
            <a:r>
              <a:rPr lang="en-US" altLang="zh-CN" dirty="0"/>
              <a:t>FLB</a:t>
            </a:r>
            <a:r>
              <a:rPr lang="zh-CN" altLang="en-US" dirty="0"/>
              <a:t>框架的结合实现</a:t>
            </a:r>
            <a:endParaRPr lang="en-US" altLang="zh-CN" dirty="0"/>
          </a:p>
          <a:p>
            <a:pPr marL="571500" indent="-571500">
              <a:buFont typeface="+mj-ea"/>
              <a:buAutoNum type="ea1JpnChsDbPeriod"/>
            </a:pPr>
            <a:r>
              <a:rPr lang="zh-CN" altLang="en-US" dirty="0" smtClean="0"/>
              <a:t>总结</a:t>
            </a:r>
            <a:r>
              <a:rPr lang="zh-CN" altLang="en-US" dirty="0"/>
              <a:t>和</a:t>
            </a:r>
            <a:r>
              <a:rPr lang="zh-CN" altLang="en-US" dirty="0" smtClean="0"/>
              <a:t>展望</a:t>
            </a:r>
            <a:endParaRPr lang="en-US" altLang="zh-CN"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t>1</a:t>
            </a:fld>
            <a:endParaRPr lang="zh-CN" altLang="en-US"/>
          </a:p>
        </p:txBody>
      </p:sp>
    </p:spTree>
    <p:extLst>
      <p:ext uri="{BB962C8B-B14F-4D97-AF65-F5344CB8AC3E}">
        <p14:creationId xmlns:p14="http://schemas.microsoft.com/office/powerpoint/2010/main" val="393316916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zh-CN" sz="3200" dirty="0"/>
              <a:t>基于</a:t>
            </a:r>
            <a:r>
              <a:rPr lang="zh-CN" altLang="en-US" sz="3200" dirty="0"/>
              <a:t>多粒度概要数据的处理框架</a:t>
            </a:r>
            <a:r>
              <a:rPr lang="en-US" altLang="zh-CN" sz="3200" dirty="0"/>
              <a:t>:FTB</a:t>
            </a:r>
            <a:r>
              <a:rPr lang="zh-CN" altLang="en-US" sz="3200" dirty="0"/>
              <a:t>和</a:t>
            </a:r>
            <a:r>
              <a:rPr lang="en-US" altLang="zh-CN" sz="3200" dirty="0"/>
              <a:t>FLB</a:t>
            </a:r>
            <a:endParaRPr kumimoji="1" lang="zh-CN" altLang="en-US" sz="3200" dirty="0"/>
          </a:p>
        </p:txBody>
      </p:sp>
      <p:sp>
        <p:nvSpPr>
          <p:cNvPr id="3" name="内容占位符 2"/>
          <p:cNvSpPr>
            <a:spLocks noGrp="1"/>
          </p:cNvSpPr>
          <p:nvPr>
            <p:ph idx="1"/>
          </p:nvPr>
        </p:nvSpPr>
        <p:spPr>
          <a:xfrm>
            <a:off x="457200" y="1052736"/>
            <a:ext cx="8229600" cy="5328592"/>
          </a:xfrm>
        </p:spPr>
        <p:txBody>
          <a:bodyPr/>
          <a:lstStyle/>
          <a:p>
            <a:r>
              <a:rPr kumimoji="1" lang="en-US" altLang="zh-CN" dirty="0" smtClean="0"/>
              <a:t>FLB</a:t>
            </a:r>
            <a:r>
              <a:rPr kumimoji="1" lang="zh-CN" altLang="en-US" dirty="0" smtClean="0"/>
              <a:t>框架思想：</a:t>
            </a:r>
            <a:endParaRPr kumimoji="1" lang="zh-CN" altLang="en-US" dirty="0"/>
          </a:p>
        </p:txBody>
      </p:sp>
      <p:sp>
        <p:nvSpPr>
          <p:cNvPr id="16" name="右箭头 15"/>
          <p:cNvSpPr/>
          <p:nvPr/>
        </p:nvSpPr>
        <p:spPr>
          <a:xfrm>
            <a:off x="683568" y="2924944"/>
            <a:ext cx="370384" cy="144016"/>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cxnSp>
        <p:nvCxnSpPr>
          <p:cNvPr id="17" name="直线连接符 16"/>
          <p:cNvCxnSpPr/>
          <p:nvPr/>
        </p:nvCxnSpPr>
        <p:spPr>
          <a:xfrm>
            <a:off x="683568" y="2996952"/>
            <a:ext cx="0" cy="3152383"/>
          </a:xfrm>
          <a:prstGeom prst="line">
            <a:avLst/>
          </a:prstGeom>
          <a:ln w="66675"/>
        </p:spPr>
        <p:style>
          <a:lnRef idx="2">
            <a:schemeClr val="accent1"/>
          </a:lnRef>
          <a:fillRef idx="0">
            <a:schemeClr val="accent1"/>
          </a:fillRef>
          <a:effectRef idx="1">
            <a:schemeClr val="accent1"/>
          </a:effectRef>
          <a:fontRef idx="minor">
            <a:schemeClr val="tx1"/>
          </a:fontRef>
        </p:style>
      </p:cxnSp>
      <p:cxnSp>
        <p:nvCxnSpPr>
          <p:cNvPr id="18" name="直线连接符 17"/>
          <p:cNvCxnSpPr/>
          <p:nvPr/>
        </p:nvCxnSpPr>
        <p:spPr>
          <a:xfrm>
            <a:off x="683568" y="6165304"/>
            <a:ext cx="370384" cy="0"/>
          </a:xfrm>
          <a:prstGeom prst="line">
            <a:avLst/>
          </a:prstGeom>
          <a:ln w="66675"/>
        </p:spPr>
        <p:style>
          <a:lnRef idx="2">
            <a:schemeClr val="accent1"/>
          </a:lnRef>
          <a:fillRef idx="0">
            <a:schemeClr val="accent1"/>
          </a:fillRef>
          <a:effectRef idx="1">
            <a:schemeClr val="accent1"/>
          </a:effectRef>
          <a:fontRef idx="minor">
            <a:schemeClr val="tx1"/>
          </a:fontRef>
        </p:style>
      </p:cxnSp>
      <p:sp>
        <p:nvSpPr>
          <p:cNvPr id="7" name="文本框 6"/>
          <p:cNvSpPr txBox="1"/>
          <p:nvPr/>
        </p:nvSpPr>
        <p:spPr>
          <a:xfrm>
            <a:off x="1259632" y="2045904"/>
            <a:ext cx="1296144" cy="400110"/>
          </a:xfrm>
          <a:prstGeom prst="rect">
            <a:avLst/>
          </a:prstGeom>
          <a:solidFill>
            <a:srgbClr val="FFC000"/>
          </a:solidFill>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kumimoji="1" lang="zh-CN" altLang="en-US" sz="2000" b="1" dirty="0" smtClean="0"/>
              <a:t>初始化</a:t>
            </a:r>
            <a:endParaRPr kumimoji="1" lang="zh-CN" altLang="en-US" sz="2000" b="1" dirty="0"/>
          </a:p>
        </p:txBody>
      </p:sp>
      <p:sp>
        <p:nvSpPr>
          <p:cNvPr id="20" name="文本框 19"/>
          <p:cNvSpPr txBox="1"/>
          <p:nvPr/>
        </p:nvSpPr>
        <p:spPr>
          <a:xfrm>
            <a:off x="1053952" y="2812866"/>
            <a:ext cx="1728192" cy="400110"/>
          </a:xfrm>
          <a:prstGeom prst="rect">
            <a:avLst/>
          </a:prstGeom>
          <a:solidFill>
            <a:srgbClr val="FFC000"/>
          </a:solidFill>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kumimoji="1" lang="zh-CN" altLang="en-US" sz="2000" b="1" smtClean="0"/>
              <a:t>发概要数据</a:t>
            </a:r>
            <a:endParaRPr kumimoji="1" lang="zh-CN" altLang="en-US" sz="2000" b="1" dirty="0"/>
          </a:p>
        </p:txBody>
      </p:sp>
      <p:sp>
        <p:nvSpPr>
          <p:cNvPr id="21" name="文本框 20"/>
          <p:cNvSpPr txBox="1"/>
          <p:nvPr/>
        </p:nvSpPr>
        <p:spPr>
          <a:xfrm>
            <a:off x="1043608" y="3475882"/>
            <a:ext cx="1728192" cy="400110"/>
          </a:xfrm>
          <a:prstGeom prst="rect">
            <a:avLst/>
          </a:prstGeom>
          <a:solidFill>
            <a:srgbClr val="FFC000"/>
          </a:solidFill>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kumimoji="1" lang="zh-CN" altLang="en-US" sz="2000" b="1" dirty="0" smtClean="0"/>
              <a:t>接收下界</a:t>
            </a:r>
            <a:endParaRPr kumimoji="1" lang="zh-CN" altLang="en-US" sz="2000" b="1" dirty="0"/>
          </a:p>
        </p:txBody>
      </p:sp>
      <p:sp>
        <p:nvSpPr>
          <p:cNvPr id="22" name="文本框 21"/>
          <p:cNvSpPr txBox="1"/>
          <p:nvPr/>
        </p:nvSpPr>
        <p:spPr>
          <a:xfrm>
            <a:off x="1053952" y="4123954"/>
            <a:ext cx="1728192" cy="400110"/>
          </a:xfrm>
          <a:prstGeom prst="rect">
            <a:avLst/>
          </a:prstGeom>
          <a:solidFill>
            <a:srgbClr val="FFC000"/>
          </a:solidFill>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kumimoji="1" lang="zh-CN" altLang="en-US" sz="2000" b="1" dirty="0" smtClean="0"/>
              <a:t>发送轨迹</a:t>
            </a:r>
            <a:endParaRPr kumimoji="1" lang="zh-CN" altLang="en-US" sz="2000" b="1" dirty="0"/>
          </a:p>
        </p:txBody>
      </p:sp>
      <p:sp>
        <p:nvSpPr>
          <p:cNvPr id="23" name="下箭头 22"/>
          <p:cNvSpPr/>
          <p:nvPr/>
        </p:nvSpPr>
        <p:spPr>
          <a:xfrm>
            <a:off x="1763688" y="3881084"/>
            <a:ext cx="154359" cy="242870"/>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24" name="文本框 23"/>
          <p:cNvSpPr txBox="1"/>
          <p:nvPr/>
        </p:nvSpPr>
        <p:spPr>
          <a:xfrm>
            <a:off x="6156176" y="1973896"/>
            <a:ext cx="1296144" cy="400110"/>
          </a:xfrm>
          <a:prstGeom prst="rect">
            <a:avLst/>
          </a:prstGeom>
          <a:solidFill>
            <a:srgbClr val="FFC000"/>
          </a:solidFill>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kumimoji="1" lang="zh-CN" altLang="en-US" sz="2000" b="1" dirty="0" smtClean="0"/>
              <a:t>初始化</a:t>
            </a:r>
            <a:endParaRPr kumimoji="1" lang="zh-CN" altLang="en-US" sz="2000" b="1" dirty="0"/>
          </a:p>
        </p:txBody>
      </p:sp>
      <p:sp>
        <p:nvSpPr>
          <p:cNvPr id="25" name="文本框 24"/>
          <p:cNvSpPr txBox="1"/>
          <p:nvPr/>
        </p:nvSpPr>
        <p:spPr>
          <a:xfrm>
            <a:off x="5783152" y="2812866"/>
            <a:ext cx="2101214" cy="400110"/>
          </a:xfrm>
          <a:prstGeom prst="rect">
            <a:avLst/>
          </a:prstGeom>
          <a:solidFill>
            <a:srgbClr val="FFC000"/>
          </a:solidFill>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kumimoji="1" lang="zh-CN" altLang="en-US" sz="2000" b="1" dirty="0" smtClean="0"/>
              <a:t>接收概要数据</a:t>
            </a:r>
            <a:endParaRPr kumimoji="1" lang="zh-CN" altLang="en-US" sz="2000" b="1" dirty="0"/>
          </a:p>
        </p:txBody>
      </p:sp>
      <p:sp>
        <p:nvSpPr>
          <p:cNvPr id="26" name="文本框 25"/>
          <p:cNvSpPr txBox="1"/>
          <p:nvPr/>
        </p:nvSpPr>
        <p:spPr>
          <a:xfrm>
            <a:off x="5724128" y="3460938"/>
            <a:ext cx="2077886" cy="400110"/>
          </a:xfrm>
          <a:prstGeom prst="rect">
            <a:avLst/>
          </a:prstGeom>
          <a:solidFill>
            <a:srgbClr val="FFC000"/>
          </a:solidFill>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kumimoji="1" lang="zh-CN" altLang="en-US" sz="2000" b="1" dirty="0" smtClean="0"/>
              <a:t>更新下界</a:t>
            </a:r>
            <a:endParaRPr kumimoji="1" lang="zh-CN" altLang="en-US" sz="2000" b="1" dirty="0"/>
          </a:p>
        </p:txBody>
      </p:sp>
      <p:sp>
        <p:nvSpPr>
          <p:cNvPr id="27" name="下箭头 26"/>
          <p:cNvSpPr/>
          <p:nvPr/>
        </p:nvSpPr>
        <p:spPr>
          <a:xfrm>
            <a:off x="6755568" y="3212976"/>
            <a:ext cx="120688" cy="262906"/>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28" name="文本框 27"/>
          <p:cNvSpPr txBox="1"/>
          <p:nvPr/>
        </p:nvSpPr>
        <p:spPr>
          <a:xfrm>
            <a:off x="5783150" y="4092015"/>
            <a:ext cx="2101217" cy="400110"/>
          </a:xfrm>
          <a:prstGeom prst="rect">
            <a:avLst/>
          </a:prstGeom>
          <a:solidFill>
            <a:srgbClr val="FFC000"/>
          </a:solidFill>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kumimoji="1" lang="zh-CN" altLang="en-US" sz="2000" b="1" dirty="0" smtClean="0"/>
              <a:t>计算距离并反馈</a:t>
            </a:r>
            <a:endParaRPr kumimoji="1" lang="zh-CN" altLang="en-US" sz="2000" b="1" dirty="0"/>
          </a:p>
        </p:txBody>
      </p:sp>
      <p:cxnSp>
        <p:nvCxnSpPr>
          <p:cNvPr id="14" name="直线箭头连接符 13"/>
          <p:cNvCxnSpPr>
            <a:stCxn id="20" idx="3"/>
            <a:endCxn id="25" idx="1"/>
          </p:cNvCxnSpPr>
          <p:nvPr/>
        </p:nvCxnSpPr>
        <p:spPr>
          <a:xfrm>
            <a:off x="2782144" y="3012921"/>
            <a:ext cx="3001008" cy="0"/>
          </a:xfrm>
          <a:prstGeom prst="straightConnector1">
            <a:avLst/>
          </a:prstGeom>
          <a:ln w="47625">
            <a:solidFill>
              <a:srgbClr val="FF0000"/>
            </a:solidFill>
            <a:prstDash val="solid"/>
            <a:tailEnd type="triangle"/>
          </a:ln>
        </p:spPr>
        <p:style>
          <a:lnRef idx="2">
            <a:schemeClr val="accent1"/>
          </a:lnRef>
          <a:fillRef idx="0">
            <a:schemeClr val="accent1"/>
          </a:fillRef>
          <a:effectRef idx="1">
            <a:schemeClr val="accent1"/>
          </a:effectRef>
          <a:fontRef idx="minor">
            <a:schemeClr val="tx1"/>
          </a:fontRef>
        </p:style>
      </p:cxnSp>
      <p:cxnSp>
        <p:nvCxnSpPr>
          <p:cNvPr id="30" name="直线箭头连接符 29"/>
          <p:cNvCxnSpPr>
            <a:stCxn id="26" idx="1"/>
            <a:endCxn id="21" idx="3"/>
          </p:cNvCxnSpPr>
          <p:nvPr/>
        </p:nvCxnSpPr>
        <p:spPr>
          <a:xfrm flipH="1">
            <a:off x="2771800" y="3660993"/>
            <a:ext cx="2952328" cy="14944"/>
          </a:xfrm>
          <a:prstGeom prst="straightConnector1">
            <a:avLst/>
          </a:prstGeom>
          <a:ln w="47625">
            <a:solidFill>
              <a:srgbClr val="FF0000"/>
            </a:solidFill>
            <a:prstDash val="solid"/>
            <a:tailEnd type="triangle"/>
          </a:ln>
        </p:spPr>
        <p:style>
          <a:lnRef idx="2">
            <a:schemeClr val="accent1"/>
          </a:lnRef>
          <a:fillRef idx="0">
            <a:schemeClr val="accent1"/>
          </a:fillRef>
          <a:effectRef idx="1">
            <a:schemeClr val="accent1"/>
          </a:effectRef>
          <a:fontRef idx="minor">
            <a:schemeClr val="tx1"/>
          </a:fontRef>
        </p:style>
      </p:cxnSp>
      <p:cxnSp>
        <p:nvCxnSpPr>
          <p:cNvPr id="33" name="直线箭头连接符 32"/>
          <p:cNvCxnSpPr/>
          <p:nvPr/>
        </p:nvCxnSpPr>
        <p:spPr>
          <a:xfrm flipV="1">
            <a:off x="2782143" y="4276102"/>
            <a:ext cx="3001008" cy="31938"/>
          </a:xfrm>
          <a:prstGeom prst="straightConnector1">
            <a:avLst/>
          </a:prstGeom>
          <a:ln w="47625">
            <a:solidFill>
              <a:srgbClr val="FF0000"/>
            </a:solidFill>
            <a:prstDash val="solid"/>
            <a:tailEnd type="triangle"/>
          </a:ln>
        </p:spPr>
        <p:style>
          <a:lnRef idx="2">
            <a:schemeClr val="accent1"/>
          </a:lnRef>
          <a:fillRef idx="0">
            <a:schemeClr val="accent1"/>
          </a:fillRef>
          <a:effectRef idx="1">
            <a:schemeClr val="accent1"/>
          </a:effectRef>
          <a:fontRef idx="minor">
            <a:schemeClr val="tx1"/>
          </a:fontRef>
        </p:style>
      </p:cxnSp>
      <p:sp>
        <p:nvSpPr>
          <p:cNvPr id="34" name="文本框 33"/>
          <p:cNvSpPr txBox="1"/>
          <p:nvPr/>
        </p:nvSpPr>
        <p:spPr>
          <a:xfrm>
            <a:off x="5806479" y="5301208"/>
            <a:ext cx="2077887" cy="400110"/>
          </a:xfrm>
          <a:prstGeom prst="rect">
            <a:avLst/>
          </a:prstGeom>
          <a:solidFill>
            <a:srgbClr val="FFC000"/>
          </a:solidFill>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kumimoji="1" lang="zh-CN" altLang="en-US" sz="2000" b="1" dirty="0" smtClean="0"/>
              <a:t>接收阈值</a:t>
            </a:r>
            <a:r>
              <a:rPr kumimoji="1" lang="zh-CN" altLang="en-US" sz="2000" b="1" smtClean="0"/>
              <a:t>并剪枝</a:t>
            </a:r>
            <a:endParaRPr kumimoji="1" lang="zh-CN" altLang="en-US" sz="2000" b="1" dirty="0"/>
          </a:p>
        </p:txBody>
      </p:sp>
      <p:sp>
        <p:nvSpPr>
          <p:cNvPr id="36" name="文本框 35"/>
          <p:cNvSpPr txBox="1"/>
          <p:nvPr/>
        </p:nvSpPr>
        <p:spPr>
          <a:xfrm>
            <a:off x="1053952" y="5388160"/>
            <a:ext cx="1728192" cy="400110"/>
          </a:xfrm>
          <a:prstGeom prst="rect">
            <a:avLst/>
          </a:prstGeom>
          <a:solidFill>
            <a:srgbClr val="FFC000"/>
          </a:solidFill>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kumimoji="1" lang="zh-CN" altLang="en-US" sz="2000" b="1" dirty="0" smtClean="0"/>
              <a:t>发送剪枝阈值</a:t>
            </a:r>
            <a:endParaRPr kumimoji="1" lang="zh-CN" altLang="en-US" sz="2000" b="1" dirty="0"/>
          </a:p>
        </p:txBody>
      </p:sp>
      <p:cxnSp>
        <p:nvCxnSpPr>
          <p:cNvPr id="38" name="直线箭头连接符 37"/>
          <p:cNvCxnSpPr>
            <a:stCxn id="48" idx="1"/>
            <a:endCxn id="50" idx="3"/>
          </p:cNvCxnSpPr>
          <p:nvPr/>
        </p:nvCxnSpPr>
        <p:spPr>
          <a:xfrm flipH="1" flipV="1">
            <a:off x="2771800" y="6109265"/>
            <a:ext cx="3110002" cy="40070"/>
          </a:xfrm>
          <a:prstGeom prst="straightConnector1">
            <a:avLst/>
          </a:prstGeom>
          <a:ln w="47625">
            <a:solidFill>
              <a:srgbClr val="FF0000"/>
            </a:solidFill>
            <a:prstDash val="solid"/>
            <a:tailEnd type="triangle"/>
          </a:ln>
        </p:spPr>
        <p:style>
          <a:lnRef idx="2">
            <a:schemeClr val="accent1"/>
          </a:lnRef>
          <a:fillRef idx="0">
            <a:schemeClr val="accent1"/>
          </a:fillRef>
          <a:effectRef idx="1">
            <a:schemeClr val="accent1"/>
          </a:effectRef>
          <a:fontRef idx="minor">
            <a:schemeClr val="tx1"/>
          </a:fontRef>
        </p:style>
      </p:cxnSp>
      <p:sp>
        <p:nvSpPr>
          <p:cNvPr id="42" name="下箭头 41"/>
          <p:cNvSpPr/>
          <p:nvPr/>
        </p:nvSpPr>
        <p:spPr>
          <a:xfrm>
            <a:off x="1779205" y="2414077"/>
            <a:ext cx="138842" cy="418540"/>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43" name="文本框 42"/>
          <p:cNvSpPr txBox="1"/>
          <p:nvPr/>
        </p:nvSpPr>
        <p:spPr>
          <a:xfrm>
            <a:off x="1012776" y="1516722"/>
            <a:ext cx="1903040" cy="400110"/>
          </a:xfrm>
          <a:prstGeom prst="rect">
            <a:avLst/>
          </a:prstGeom>
          <a:solidFill>
            <a:schemeClr val="bg1">
              <a:lumMod val="95000"/>
            </a:schemeClr>
          </a:solidFill>
          <a:ln>
            <a:noFill/>
          </a:ln>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kumimoji="1" lang="en-US" altLang="zh-CN" sz="2000" b="1" dirty="0" smtClean="0"/>
              <a:t>FLB</a:t>
            </a:r>
            <a:r>
              <a:rPr kumimoji="1" lang="zh-CN" altLang="en-US" sz="2000" b="1" dirty="0" smtClean="0"/>
              <a:t>之协调者：</a:t>
            </a:r>
            <a:endParaRPr kumimoji="1" lang="zh-CN" altLang="en-US" sz="2000" b="1" dirty="0"/>
          </a:p>
        </p:txBody>
      </p:sp>
      <p:sp>
        <p:nvSpPr>
          <p:cNvPr id="45" name="文本框 44"/>
          <p:cNvSpPr txBox="1"/>
          <p:nvPr/>
        </p:nvSpPr>
        <p:spPr>
          <a:xfrm>
            <a:off x="5580112" y="1484784"/>
            <a:ext cx="1903040" cy="400110"/>
          </a:xfrm>
          <a:prstGeom prst="rect">
            <a:avLst/>
          </a:prstGeom>
          <a:solidFill>
            <a:schemeClr val="bg1">
              <a:lumMod val="95000"/>
            </a:schemeClr>
          </a:solidFill>
          <a:ln>
            <a:noFill/>
          </a:ln>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kumimoji="1" lang="en-US" altLang="zh-CN" sz="2000" b="1" dirty="0" smtClean="0"/>
              <a:t>FLB</a:t>
            </a:r>
            <a:r>
              <a:rPr kumimoji="1" lang="zh-CN" altLang="en-US" sz="2000" b="1" dirty="0" smtClean="0"/>
              <a:t>之远程结点：</a:t>
            </a:r>
            <a:endParaRPr kumimoji="1" lang="zh-CN" altLang="en-US" sz="2000" b="1" dirty="0"/>
          </a:p>
        </p:txBody>
      </p:sp>
      <p:sp>
        <p:nvSpPr>
          <p:cNvPr id="29" name="矩形 28"/>
          <p:cNvSpPr/>
          <p:nvPr/>
        </p:nvSpPr>
        <p:spPr>
          <a:xfrm>
            <a:off x="457200" y="1916832"/>
            <a:ext cx="7427168" cy="601190"/>
          </a:xfrm>
          <a:prstGeom prst="rect">
            <a:avLst/>
          </a:prstGeom>
          <a:noFill/>
          <a:ln>
            <a:solidFill>
              <a:schemeClr val="tx1"/>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31" name="文本框 30"/>
          <p:cNvSpPr txBox="1"/>
          <p:nvPr/>
        </p:nvSpPr>
        <p:spPr>
          <a:xfrm>
            <a:off x="3420040" y="1989285"/>
            <a:ext cx="1686680" cy="369332"/>
          </a:xfrm>
          <a:prstGeom prst="rect">
            <a:avLst/>
          </a:prstGeom>
          <a:noFill/>
        </p:spPr>
        <p:txBody>
          <a:bodyPr wrap="none" rtlCol="0">
            <a:spAutoFit/>
          </a:bodyPr>
          <a:lstStyle/>
          <a:p>
            <a:r>
              <a:rPr kumimoji="1" lang="zh-CN" altLang="en-US" b="1" dirty="0" smtClean="0">
                <a:solidFill>
                  <a:srgbClr val="FF0000"/>
                </a:solidFill>
              </a:rPr>
              <a:t>阶段</a:t>
            </a:r>
            <a:r>
              <a:rPr kumimoji="1" lang="en-US" altLang="zh-CN" b="1" dirty="0" smtClean="0">
                <a:solidFill>
                  <a:srgbClr val="FF0000"/>
                </a:solidFill>
              </a:rPr>
              <a:t>1</a:t>
            </a:r>
            <a:r>
              <a:rPr kumimoji="1" lang="zh-CN" altLang="en-US" b="1" dirty="0" smtClean="0">
                <a:solidFill>
                  <a:srgbClr val="FF0000"/>
                </a:solidFill>
              </a:rPr>
              <a:t>：初始化</a:t>
            </a:r>
            <a:endParaRPr kumimoji="1" lang="zh-CN" altLang="en-US" b="1" dirty="0">
              <a:solidFill>
                <a:srgbClr val="FF0000"/>
              </a:solidFill>
            </a:endParaRPr>
          </a:p>
        </p:txBody>
      </p:sp>
      <p:sp>
        <p:nvSpPr>
          <p:cNvPr id="32" name="矩形 31"/>
          <p:cNvSpPr/>
          <p:nvPr/>
        </p:nvSpPr>
        <p:spPr>
          <a:xfrm>
            <a:off x="251520" y="2708920"/>
            <a:ext cx="7848872" cy="2456404"/>
          </a:xfrm>
          <a:prstGeom prst="rect">
            <a:avLst/>
          </a:prstGeom>
          <a:noFill/>
          <a:ln>
            <a:solidFill>
              <a:schemeClr val="tx1"/>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37" name="文本框 36"/>
          <p:cNvSpPr txBox="1"/>
          <p:nvPr/>
        </p:nvSpPr>
        <p:spPr>
          <a:xfrm>
            <a:off x="3203848" y="2996952"/>
            <a:ext cx="1917513" cy="646331"/>
          </a:xfrm>
          <a:prstGeom prst="rect">
            <a:avLst/>
          </a:prstGeom>
          <a:noFill/>
        </p:spPr>
        <p:txBody>
          <a:bodyPr wrap="none" rtlCol="0">
            <a:spAutoFit/>
          </a:bodyPr>
          <a:lstStyle/>
          <a:p>
            <a:r>
              <a:rPr kumimoji="1" lang="zh-CN" altLang="en-US" b="1" dirty="0" smtClean="0">
                <a:solidFill>
                  <a:srgbClr val="FF0000"/>
                </a:solidFill>
              </a:rPr>
              <a:t>阶段</a:t>
            </a:r>
            <a:r>
              <a:rPr kumimoji="1" lang="en-US" altLang="zh-CN" b="1" dirty="0">
                <a:solidFill>
                  <a:srgbClr val="FF0000"/>
                </a:solidFill>
              </a:rPr>
              <a:t>2</a:t>
            </a:r>
            <a:r>
              <a:rPr kumimoji="1" lang="zh-CN" altLang="en-US" b="1" dirty="0" smtClean="0">
                <a:solidFill>
                  <a:srgbClr val="FF0000"/>
                </a:solidFill>
              </a:rPr>
              <a:t>：迭代交互</a:t>
            </a:r>
          </a:p>
          <a:p>
            <a:r>
              <a:rPr kumimoji="1" lang="zh-CN" altLang="en-US" b="1" dirty="0" smtClean="0">
                <a:solidFill>
                  <a:srgbClr val="FF0000"/>
                </a:solidFill>
              </a:rPr>
              <a:t>更新全局阈值</a:t>
            </a:r>
            <a:endParaRPr kumimoji="1" lang="zh-CN" altLang="en-US" b="1" dirty="0">
              <a:solidFill>
                <a:srgbClr val="FF0000"/>
              </a:solidFill>
            </a:endParaRPr>
          </a:p>
        </p:txBody>
      </p:sp>
      <p:sp>
        <p:nvSpPr>
          <p:cNvPr id="39" name="文本框 38"/>
          <p:cNvSpPr txBox="1"/>
          <p:nvPr/>
        </p:nvSpPr>
        <p:spPr>
          <a:xfrm>
            <a:off x="3131840" y="6525344"/>
            <a:ext cx="2160240" cy="400110"/>
          </a:xfrm>
          <a:prstGeom prst="rect">
            <a:avLst/>
          </a:prstGeom>
          <a:solidFill>
            <a:srgbClr val="FFC000"/>
          </a:solidFill>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kumimoji="1" lang="zh-CN" altLang="en-US" sz="2000" b="1" dirty="0" smtClean="0"/>
              <a:t>收取结果并返回</a:t>
            </a:r>
            <a:endParaRPr kumimoji="1" lang="zh-CN" altLang="en-US" sz="2000" b="1" dirty="0"/>
          </a:p>
        </p:txBody>
      </p:sp>
      <p:sp>
        <p:nvSpPr>
          <p:cNvPr id="40" name="下箭头 39"/>
          <p:cNvSpPr/>
          <p:nvPr/>
        </p:nvSpPr>
        <p:spPr>
          <a:xfrm>
            <a:off x="1892189" y="6309321"/>
            <a:ext cx="87523" cy="230967"/>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41" name="文本框 40"/>
          <p:cNvSpPr txBox="1"/>
          <p:nvPr/>
        </p:nvSpPr>
        <p:spPr>
          <a:xfrm>
            <a:off x="1043608" y="4668080"/>
            <a:ext cx="1728192" cy="400110"/>
          </a:xfrm>
          <a:prstGeom prst="rect">
            <a:avLst/>
          </a:prstGeom>
          <a:solidFill>
            <a:srgbClr val="FFC000"/>
          </a:solidFill>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kumimoji="1" lang="zh-CN" altLang="en-US" sz="2000" b="1" dirty="0" smtClean="0"/>
              <a:t>更新剪枝阈值</a:t>
            </a:r>
            <a:endParaRPr kumimoji="1" lang="zh-CN" altLang="en-US" sz="2000" b="1" dirty="0"/>
          </a:p>
        </p:txBody>
      </p:sp>
      <p:cxnSp>
        <p:nvCxnSpPr>
          <p:cNvPr id="44" name="直线箭头连接符 43"/>
          <p:cNvCxnSpPr/>
          <p:nvPr/>
        </p:nvCxnSpPr>
        <p:spPr>
          <a:xfrm flipH="1">
            <a:off x="2805472" y="4475132"/>
            <a:ext cx="3001008" cy="420016"/>
          </a:xfrm>
          <a:prstGeom prst="straightConnector1">
            <a:avLst/>
          </a:prstGeom>
          <a:ln w="47625">
            <a:solidFill>
              <a:srgbClr val="FF0000"/>
            </a:solidFill>
            <a:prstDash val="solid"/>
            <a:tailEnd type="triangle"/>
          </a:ln>
        </p:spPr>
        <p:style>
          <a:lnRef idx="2">
            <a:schemeClr val="accent1"/>
          </a:lnRef>
          <a:fillRef idx="0">
            <a:schemeClr val="accent1"/>
          </a:fillRef>
          <a:effectRef idx="1">
            <a:schemeClr val="accent1"/>
          </a:effectRef>
          <a:fontRef idx="minor">
            <a:schemeClr val="tx1"/>
          </a:fontRef>
        </p:style>
      </p:cxnSp>
      <p:sp>
        <p:nvSpPr>
          <p:cNvPr id="46" name="矩形 45"/>
          <p:cNvSpPr/>
          <p:nvPr/>
        </p:nvSpPr>
        <p:spPr>
          <a:xfrm>
            <a:off x="232656" y="5229200"/>
            <a:ext cx="7848872" cy="1194249"/>
          </a:xfrm>
          <a:prstGeom prst="rect">
            <a:avLst/>
          </a:prstGeom>
          <a:noFill/>
          <a:ln>
            <a:solidFill>
              <a:schemeClr val="tx1"/>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cxnSp>
        <p:nvCxnSpPr>
          <p:cNvPr id="47" name="直线箭头连接符 46"/>
          <p:cNvCxnSpPr/>
          <p:nvPr/>
        </p:nvCxnSpPr>
        <p:spPr>
          <a:xfrm flipV="1">
            <a:off x="2782144" y="5517232"/>
            <a:ext cx="3024336" cy="22499"/>
          </a:xfrm>
          <a:prstGeom prst="straightConnector1">
            <a:avLst/>
          </a:prstGeom>
          <a:ln w="47625">
            <a:solidFill>
              <a:srgbClr val="FF0000"/>
            </a:solidFill>
            <a:prstDash val="solid"/>
            <a:tailEnd type="triangle"/>
          </a:ln>
        </p:spPr>
        <p:style>
          <a:lnRef idx="2">
            <a:schemeClr val="accent1"/>
          </a:lnRef>
          <a:fillRef idx="0">
            <a:schemeClr val="accent1"/>
          </a:fillRef>
          <a:effectRef idx="1">
            <a:schemeClr val="accent1"/>
          </a:effectRef>
          <a:fontRef idx="minor">
            <a:schemeClr val="tx1"/>
          </a:fontRef>
        </p:style>
      </p:cxnSp>
      <p:sp>
        <p:nvSpPr>
          <p:cNvPr id="48" name="文本框 47"/>
          <p:cNvSpPr txBox="1"/>
          <p:nvPr/>
        </p:nvSpPr>
        <p:spPr>
          <a:xfrm>
            <a:off x="5881802" y="5949280"/>
            <a:ext cx="2002564" cy="400110"/>
          </a:xfrm>
          <a:prstGeom prst="rect">
            <a:avLst/>
          </a:prstGeom>
          <a:solidFill>
            <a:srgbClr val="FFC000"/>
          </a:solidFill>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kumimoji="1" lang="zh-CN" altLang="en-US" sz="2000" b="1" smtClean="0"/>
              <a:t>自检</a:t>
            </a:r>
            <a:r>
              <a:rPr kumimoji="1" lang="zh-CN" altLang="en-US" sz="2000" b="1" dirty="0" smtClean="0"/>
              <a:t>并反馈</a:t>
            </a:r>
            <a:endParaRPr kumimoji="1" lang="zh-CN" altLang="en-US" sz="2000" b="1" dirty="0"/>
          </a:p>
        </p:txBody>
      </p:sp>
      <p:sp>
        <p:nvSpPr>
          <p:cNvPr id="49" name="下箭头 48"/>
          <p:cNvSpPr/>
          <p:nvPr/>
        </p:nvSpPr>
        <p:spPr>
          <a:xfrm>
            <a:off x="6598568" y="5733256"/>
            <a:ext cx="133672" cy="181044"/>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50" name="文本框 49"/>
          <p:cNvSpPr txBox="1"/>
          <p:nvPr/>
        </p:nvSpPr>
        <p:spPr>
          <a:xfrm>
            <a:off x="1043608" y="5909210"/>
            <a:ext cx="1728192" cy="400110"/>
          </a:xfrm>
          <a:prstGeom prst="rect">
            <a:avLst/>
          </a:prstGeom>
          <a:solidFill>
            <a:srgbClr val="FFC000"/>
          </a:solidFill>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kumimoji="1" lang="zh-CN" altLang="en-US" sz="2000" b="1" dirty="0" smtClean="0"/>
              <a:t>汇总</a:t>
            </a:r>
            <a:endParaRPr kumimoji="1" lang="zh-CN" altLang="en-US" sz="2000" b="1" dirty="0"/>
          </a:p>
        </p:txBody>
      </p:sp>
      <p:sp>
        <p:nvSpPr>
          <p:cNvPr id="51" name="下箭头 50"/>
          <p:cNvSpPr/>
          <p:nvPr/>
        </p:nvSpPr>
        <p:spPr>
          <a:xfrm>
            <a:off x="1763688" y="5068190"/>
            <a:ext cx="138842" cy="305026"/>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53" name="文本框 52"/>
          <p:cNvSpPr txBox="1"/>
          <p:nvPr/>
        </p:nvSpPr>
        <p:spPr>
          <a:xfrm>
            <a:off x="3203848" y="5651956"/>
            <a:ext cx="2416046" cy="369332"/>
          </a:xfrm>
          <a:prstGeom prst="rect">
            <a:avLst/>
          </a:prstGeom>
          <a:noFill/>
        </p:spPr>
        <p:txBody>
          <a:bodyPr wrap="none" rtlCol="0">
            <a:spAutoFit/>
          </a:bodyPr>
          <a:lstStyle/>
          <a:p>
            <a:r>
              <a:rPr kumimoji="1" lang="zh-CN" altLang="en-US" b="1" dirty="0" smtClean="0">
                <a:solidFill>
                  <a:srgbClr val="FF0000"/>
                </a:solidFill>
              </a:rPr>
              <a:t>阶段</a:t>
            </a:r>
            <a:r>
              <a:rPr kumimoji="1" lang="en-US" altLang="zh-CN" b="1" dirty="0" smtClean="0">
                <a:solidFill>
                  <a:srgbClr val="FF0000"/>
                </a:solidFill>
              </a:rPr>
              <a:t>3</a:t>
            </a:r>
            <a:r>
              <a:rPr kumimoji="1" lang="zh-CN" altLang="en-US" b="1" dirty="0" smtClean="0">
                <a:solidFill>
                  <a:srgbClr val="FF0000"/>
                </a:solidFill>
              </a:rPr>
              <a:t>：迭代交互剪枝</a:t>
            </a:r>
          </a:p>
        </p:txBody>
      </p:sp>
      <p:sp>
        <p:nvSpPr>
          <p:cNvPr id="52" name="文本框 51"/>
          <p:cNvSpPr txBox="1"/>
          <p:nvPr/>
        </p:nvSpPr>
        <p:spPr>
          <a:xfrm>
            <a:off x="1259632" y="6525344"/>
            <a:ext cx="1296144" cy="400110"/>
          </a:xfrm>
          <a:prstGeom prst="rect">
            <a:avLst/>
          </a:prstGeom>
          <a:solidFill>
            <a:srgbClr val="FFC000"/>
          </a:solidFill>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kumimoji="1" lang="zh-CN" altLang="en-US" sz="2000" b="1" dirty="0" smtClean="0"/>
              <a:t>提炼</a:t>
            </a:r>
            <a:endParaRPr kumimoji="1" lang="zh-CN" altLang="en-US" sz="2000" b="1" dirty="0"/>
          </a:p>
        </p:txBody>
      </p:sp>
      <p:sp>
        <p:nvSpPr>
          <p:cNvPr id="5" name="右箭头 4"/>
          <p:cNvSpPr/>
          <p:nvPr/>
        </p:nvSpPr>
        <p:spPr>
          <a:xfrm>
            <a:off x="2555776" y="6597352"/>
            <a:ext cx="576064" cy="18864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8114580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t>提纲</a:t>
            </a:r>
          </a:p>
        </p:txBody>
      </p:sp>
      <p:sp>
        <p:nvSpPr>
          <p:cNvPr id="3" name="内容占位符 2"/>
          <p:cNvSpPr>
            <a:spLocks noGrp="1"/>
          </p:cNvSpPr>
          <p:nvPr>
            <p:ph idx="1"/>
          </p:nvPr>
        </p:nvSpPr>
        <p:spPr>
          <a:xfrm>
            <a:off x="457200" y="1052736"/>
            <a:ext cx="8686800" cy="5328592"/>
          </a:xfrm>
        </p:spPr>
        <p:txBody>
          <a:bodyPr/>
          <a:lstStyle/>
          <a:p>
            <a:pPr marL="571500" indent="-571500">
              <a:buFont typeface="+mj-ea"/>
              <a:buAutoNum type="ea1JpnChsDbPeriod"/>
            </a:pPr>
            <a:r>
              <a:rPr lang="zh-CN" altLang="en-US" dirty="0" smtClean="0"/>
              <a:t>引言</a:t>
            </a:r>
            <a:endParaRPr lang="en-US" altLang="zh-CN" dirty="0" smtClean="0"/>
          </a:p>
          <a:p>
            <a:pPr marL="571500" indent="-571500">
              <a:buFont typeface="+mj-ea"/>
              <a:buAutoNum type="ea1JpnChsDbPeriod"/>
            </a:pPr>
            <a:r>
              <a:rPr lang="zh-CN" altLang="zh-CN" dirty="0"/>
              <a:t>基于</a:t>
            </a:r>
            <a:r>
              <a:rPr lang="zh-CN" altLang="en-US" dirty="0"/>
              <a:t>多粒度概要数据的处理框架</a:t>
            </a:r>
            <a:r>
              <a:rPr lang="en-US" altLang="zh-CN" dirty="0"/>
              <a:t>:FTB</a:t>
            </a:r>
            <a:r>
              <a:rPr lang="zh-CN" altLang="en-US" dirty="0"/>
              <a:t>和</a:t>
            </a:r>
            <a:r>
              <a:rPr lang="en-US" altLang="zh-CN" dirty="0"/>
              <a:t>FLB</a:t>
            </a:r>
          </a:p>
          <a:p>
            <a:pPr marL="571500" lvl="0" indent="-571500">
              <a:buFont typeface="+mj-ea"/>
              <a:buAutoNum type="ea1JpnChsDbPeriod"/>
            </a:pPr>
            <a:r>
              <a:rPr lang="zh-CN" altLang="en-US" dirty="0" smtClean="0">
                <a:hlinkClick r:id="" action="ppaction://hlinkshowjump?jump=nextslide"/>
              </a:rPr>
              <a:t>欧氏</a:t>
            </a:r>
            <a:r>
              <a:rPr lang="zh-CN" altLang="en-US" dirty="0" smtClean="0">
                <a:hlinkClick r:id="" action="ppaction://hlinkshowjump?jump=nextslide"/>
              </a:rPr>
              <a:t>距离</a:t>
            </a:r>
            <a:r>
              <a:rPr lang="zh-CN" altLang="en-US" dirty="0" smtClean="0">
                <a:hlinkClick r:id="" action="ppaction://hlinkshowjump?jump=nextslide"/>
              </a:rPr>
              <a:t>和</a:t>
            </a:r>
            <a:r>
              <a:rPr lang="en-US" altLang="zh-CN" dirty="0" smtClean="0">
                <a:hlinkClick r:id="" action="ppaction://hlinkshowjump?jump=nextslide"/>
              </a:rPr>
              <a:t>FTB</a:t>
            </a:r>
            <a:r>
              <a:rPr lang="zh-CN" altLang="en-US" dirty="0" smtClean="0">
                <a:hlinkClick r:id="" action="ppaction://hlinkshowjump?jump=nextslide"/>
              </a:rPr>
              <a:t>框架的结合实现</a:t>
            </a:r>
            <a:endParaRPr lang="en-US" altLang="zh-CN" dirty="0"/>
          </a:p>
          <a:p>
            <a:pPr marL="571500" lvl="0" indent="-571500">
              <a:buFont typeface="+mj-ea"/>
              <a:buAutoNum type="ea1JpnChsDbPeriod"/>
            </a:pPr>
            <a:r>
              <a:rPr lang="zh-CN" altLang="en-US" dirty="0"/>
              <a:t>动态时间卷曲</a:t>
            </a:r>
            <a:r>
              <a:rPr lang="zh-CN" altLang="en-US" dirty="0" smtClean="0"/>
              <a:t>距离</a:t>
            </a:r>
            <a:r>
              <a:rPr lang="zh-CN" altLang="en-US" dirty="0" smtClean="0"/>
              <a:t>和</a:t>
            </a:r>
            <a:r>
              <a:rPr lang="en-US" altLang="zh-CN" dirty="0" smtClean="0"/>
              <a:t>FLB</a:t>
            </a:r>
            <a:r>
              <a:rPr lang="zh-CN" altLang="en-US" dirty="0" smtClean="0"/>
              <a:t>框架的结合实现</a:t>
            </a:r>
            <a:endParaRPr lang="en-US" altLang="zh-CN" dirty="0"/>
          </a:p>
          <a:p>
            <a:pPr marL="571500" indent="-571500">
              <a:buFont typeface="+mj-ea"/>
              <a:buAutoNum type="ea1JpnChsDbPeriod"/>
            </a:pPr>
            <a:r>
              <a:rPr lang="zh-CN" altLang="en-US" dirty="0"/>
              <a:t>总结和展望</a:t>
            </a:r>
            <a:endParaRPr lang="en-US" altLang="zh-CN" dirty="0"/>
          </a:p>
          <a:p>
            <a:endParaRPr lang="zh-CN" altLang="en-US"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t>20</a:t>
            </a:fld>
            <a:endParaRPr lang="zh-CN" altLang="en-US"/>
          </a:p>
        </p:txBody>
      </p:sp>
    </p:spTree>
    <p:extLst>
      <p:ext uri="{BB962C8B-B14F-4D97-AF65-F5344CB8AC3E}">
        <p14:creationId xmlns:p14="http://schemas.microsoft.com/office/powerpoint/2010/main" val="89016749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pPr lvl="0"/>
            <a:r>
              <a:rPr lang="zh-CN" altLang="en-US" dirty="0"/>
              <a:t>欧氏距离和</a:t>
            </a:r>
            <a:r>
              <a:rPr lang="en-US" altLang="zh-CN" dirty="0"/>
              <a:t>FTB</a:t>
            </a:r>
            <a:r>
              <a:rPr lang="zh-CN" altLang="en-US" dirty="0"/>
              <a:t>框架的结合实现</a:t>
            </a:r>
            <a:endParaRPr lang="en-US" altLang="zh-CN" dirty="0"/>
          </a:p>
        </p:txBody>
      </p:sp>
      <p:sp>
        <p:nvSpPr>
          <p:cNvPr id="3" name="内容占位符 2"/>
          <p:cNvSpPr>
            <a:spLocks noGrp="1"/>
          </p:cNvSpPr>
          <p:nvPr>
            <p:ph idx="1"/>
          </p:nvPr>
        </p:nvSpPr>
        <p:spPr/>
        <p:txBody>
          <a:bodyPr/>
          <a:lstStyle/>
          <a:p>
            <a:r>
              <a:rPr kumimoji="1" lang="zh-CN" altLang="en-US" dirty="0" smtClean="0"/>
              <a:t>欧式距离</a:t>
            </a:r>
            <a:endParaRPr kumimoji="1" lang="zh-CN" altLang="en-US" dirty="0"/>
          </a:p>
        </p:txBody>
      </p:sp>
      <p:sp>
        <p:nvSpPr>
          <p:cNvPr id="4" name="幻灯片编号占位符 3"/>
          <p:cNvSpPr>
            <a:spLocks noGrp="1"/>
          </p:cNvSpPr>
          <p:nvPr>
            <p:ph type="sldNum" sz="quarter" idx="12"/>
          </p:nvPr>
        </p:nvSpPr>
        <p:spPr/>
        <p:txBody>
          <a:bodyPr/>
          <a:lstStyle/>
          <a:p>
            <a:fld id="{0C913308-F349-4B6D-A68A-DD1791B4A57B}" type="slidenum">
              <a:rPr lang="zh-CN" altLang="en-US" smtClean="0"/>
              <a:t>21</a:t>
            </a:fld>
            <a:endParaRPr lang="zh-CN" altLang="en-US"/>
          </a:p>
        </p:txBody>
      </p:sp>
      <p:pic>
        <p:nvPicPr>
          <p:cNvPr id="5" name="图片 4"/>
          <p:cNvPicPr>
            <a:picLocks noChangeAspect="1"/>
          </p:cNvPicPr>
          <p:nvPr/>
        </p:nvPicPr>
        <p:blipFill>
          <a:blip r:embed="rId2"/>
          <a:stretch>
            <a:fillRect/>
          </a:stretch>
        </p:blipFill>
        <p:spPr>
          <a:xfrm>
            <a:off x="611560" y="2132856"/>
            <a:ext cx="8244408" cy="353007"/>
          </a:xfrm>
          <a:prstGeom prst="rect">
            <a:avLst/>
          </a:prstGeom>
        </p:spPr>
      </p:pic>
      <p:pic>
        <p:nvPicPr>
          <p:cNvPr id="6" name="图片 5"/>
          <p:cNvPicPr>
            <a:picLocks noChangeAspect="1"/>
          </p:cNvPicPr>
          <p:nvPr/>
        </p:nvPicPr>
        <p:blipFill>
          <a:blip r:embed="rId3"/>
          <a:stretch>
            <a:fillRect/>
          </a:stretch>
        </p:blipFill>
        <p:spPr>
          <a:xfrm>
            <a:off x="1547664" y="3049271"/>
            <a:ext cx="5328592" cy="1033424"/>
          </a:xfrm>
          <a:prstGeom prst="rect">
            <a:avLst/>
          </a:prstGeom>
        </p:spPr>
      </p:pic>
      <p:pic>
        <p:nvPicPr>
          <p:cNvPr id="7" name="图片 6"/>
          <p:cNvPicPr>
            <a:picLocks noChangeAspect="1"/>
          </p:cNvPicPr>
          <p:nvPr/>
        </p:nvPicPr>
        <p:blipFill>
          <a:blip r:embed="rId4"/>
          <a:stretch>
            <a:fillRect/>
          </a:stretch>
        </p:blipFill>
        <p:spPr>
          <a:xfrm>
            <a:off x="1835696" y="4655470"/>
            <a:ext cx="3111500" cy="330200"/>
          </a:xfrm>
          <a:prstGeom prst="rect">
            <a:avLst/>
          </a:prstGeom>
        </p:spPr>
      </p:pic>
      <p:pic>
        <p:nvPicPr>
          <p:cNvPr id="8" name="图片 7"/>
          <p:cNvPicPr>
            <a:picLocks noChangeAspect="1"/>
          </p:cNvPicPr>
          <p:nvPr/>
        </p:nvPicPr>
        <p:blipFill>
          <a:blip r:embed="rId5"/>
          <a:stretch>
            <a:fillRect/>
          </a:stretch>
        </p:blipFill>
        <p:spPr>
          <a:xfrm>
            <a:off x="1835696" y="5162799"/>
            <a:ext cx="3949700" cy="520700"/>
          </a:xfrm>
          <a:prstGeom prst="rect">
            <a:avLst/>
          </a:prstGeom>
        </p:spPr>
      </p:pic>
      <p:sp>
        <p:nvSpPr>
          <p:cNvPr id="9" name="文本框 8"/>
          <p:cNvSpPr txBox="1"/>
          <p:nvPr/>
        </p:nvSpPr>
        <p:spPr>
          <a:xfrm>
            <a:off x="457200" y="3501008"/>
            <a:ext cx="1107996" cy="369332"/>
          </a:xfrm>
          <a:prstGeom prst="rect">
            <a:avLst/>
          </a:prstGeom>
          <a:noFill/>
        </p:spPr>
        <p:txBody>
          <a:bodyPr wrap="none" rtlCol="0">
            <a:spAutoFit/>
          </a:bodyPr>
          <a:lstStyle/>
          <a:p>
            <a:r>
              <a:rPr kumimoji="1" lang="zh-CN" altLang="en-US" dirty="0" smtClean="0"/>
              <a:t>欧式距离</a:t>
            </a:r>
            <a:endParaRPr kumimoji="1" lang="zh-CN" altLang="en-US" dirty="0"/>
          </a:p>
        </p:txBody>
      </p:sp>
      <p:sp>
        <p:nvSpPr>
          <p:cNvPr id="10" name="文本框 9"/>
          <p:cNvSpPr txBox="1"/>
          <p:nvPr/>
        </p:nvSpPr>
        <p:spPr>
          <a:xfrm>
            <a:off x="395536" y="4941168"/>
            <a:ext cx="1338828" cy="369332"/>
          </a:xfrm>
          <a:prstGeom prst="rect">
            <a:avLst/>
          </a:prstGeom>
          <a:noFill/>
        </p:spPr>
        <p:txBody>
          <a:bodyPr wrap="none" rtlCol="0">
            <a:spAutoFit/>
          </a:bodyPr>
          <a:lstStyle/>
          <a:p>
            <a:r>
              <a:rPr kumimoji="1" lang="zh-CN" altLang="en-US" smtClean="0"/>
              <a:t>欧式简化版</a:t>
            </a:r>
            <a:endParaRPr kumimoji="1" lang="zh-CN" altLang="en-US" dirty="0"/>
          </a:p>
        </p:txBody>
      </p:sp>
    </p:spTree>
    <p:extLst>
      <p:ext uri="{BB962C8B-B14F-4D97-AF65-F5344CB8AC3E}">
        <p14:creationId xmlns:p14="http://schemas.microsoft.com/office/powerpoint/2010/main" val="51628499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t>欧氏距离和</a:t>
            </a:r>
            <a:r>
              <a:rPr lang="en-US" altLang="zh-CN" dirty="0"/>
              <a:t>FTB</a:t>
            </a:r>
            <a:r>
              <a:rPr lang="zh-CN" altLang="en-US" dirty="0"/>
              <a:t>框架的结合实现</a:t>
            </a:r>
            <a:endParaRPr kumimoji="1" lang="zh-CN" altLang="en-US" dirty="0"/>
          </a:p>
        </p:txBody>
      </p:sp>
      <p:sp>
        <p:nvSpPr>
          <p:cNvPr id="3" name="内容占位符 2"/>
          <p:cNvSpPr>
            <a:spLocks noGrp="1"/>
          </p:cNvSpPr>
          <p:nvPr>
            <p:ph idx="1"/>
          </p:nvPr>
        </p:nvSpPr>
        <p:spPr/>
        <p:txBody>
          <a:bodyPr/>
          <a:lstStyle/>
          <a:p>
            <a:r>
              <a:rPr kumimoji="1" lang="zh-CN" altLang="en-US" dirty="0" smtClean="0"/>
              <a:t>基于</a:t>
            </a:r>
            <a:r>
              <a:rPr kumimoji="1" lang="en-US" altLang="zh-CN" dirty="0" err="1" smtClean="0"/>
              <a:t>Haar</a:t>
            </a:r>
            <a:r>
              <a:rPr kumimoji="1" lang="zh-CN" altLang="en-US" dirty="0" smtClean="0"/>
              <a:t>小波变换的概要数据</a:t>
            </a:r>
          </a:p>
          <a:p>
            <a:pPr lvl="1"/>
            <a:r>
              <a:rPr kumimoji="1" lang="en-US" altLang="zh-CN" dirty="0" err="1" smtClean="0"/>
              <a:t>Haar</a:t>
            </a:r>
            <a:r>
              <a:rPr kumimoji="1" lang="zh-CN" altLang="en-US" dirty="0" smtClean="0"/>
              <a:t>小波变换</a:t>
            </a:r>
          </a:p>
          <a:p>
            <a:pPr lvl="1"/>
            <a:endParaRPr kumimoji="1" lang="zh-CN" altLang="en-US" dirty="0"/>
          </a:p>
        </p:txBody>
      </p:sp>
      <p:sp>
        <p:nvSpPr>
          <p:cNvPr id="4" name="幻灯片编号占位符 3"/>
          <p:cNvSpPr>
            <a:spLocks noGrp="1"/>
          </p:cNvSpPr>
          <p:nvPr>
            <p:ph type="sldNum" sz="quarter" idx="12"/>
          </p:nvPr>
        </p:nvSpPr>
        <p:spPr/>
        <p:txBody>
          <a:bodyPr/>
          <a:lstStyle/>
          <a:p>
            <a:fld id="{0C913308-F349-4B6D-A68A-DD1791B4A57B}" type="slidenum">
              <a:rPr lang="zh-CN" altLang="en-US" smtClean="0"/>
              <a:t>22</a:t>
            </a:fld>
            <a:endParaRPr lang="zh-CN" altLang="en-US" dirty="0"/>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4872" y="2010947"/>
            <a:ext cx="5535240" cy="4576458"/>
          </a:xfrm>
          <a:prstGeom prst="rect">
            <a:avLst/>
          </a:prstGeom>
        </p:spPr>
      </p:pic>
      <p:sp>
        <p:nvSpPr>
          <p:cNvPr id="7" name="文本框 6"/>
          <p:cNvSpPr txBox="1"/>
          <p:nvPr/>
        </p:nvSpPr>
        <p:spPr>
          <a:xfrm>
            <a:off x="2411760" y="6453336"/>
            <a:ext cx="3600400" cy="369332"/>
          </a:xfrm>
          <a:prstGeom prst="rect">
            <a:avLst/>
          </a:prstGeom>
          <a:noFill/>
        </p:spPr>
        <p:txBody>
          <a:bodyPr wrap="square" rtlCol="0">
            <a:spAutoFit/>
          </a:bodyPr>
          <a:lstStyle/>
          <a:p>
            <a:r>
              <a:rPr kumimoji="1" lang="en-US" altLang="zh-CN" i="1" dirty="0" smtClean="0"/>
              <a:t>Q</a:t>
            </a:r>
            <a:r>
              <a:rPr kumimoji="1" lang="en-US" altLang="zh-CN" dirty="0" smtClean="0"/>
              <a:t>={8,6,2,4,5,9,17,13}</a:t>
            </a:r>
            <a:endParaRPr kumimoji="1" lang="zh-CN" altLang="en-US" dirty="0"/>
          </a:p>
        </p:txBody>
      </p:sp>
    </p:spTree>
    <p:extLst>
      <p:ext uri="{BB962C8B-B14F-4D97-AF65-F5344CB8AC3E}">
        <p14:creationId xmlns:p14="http://schemas.microsoft.com/office/powerpoint/2010/main" val="129622057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t>欧氏距离和</a:t>
            </a:r>
            <a:r>
              <a:rPr lang="en-US" altLang="zh-CN" dirty="0"/>
              <a:t>FTB</a:t>
            </a:r>
            <a:r>
              <a:rPr lang="zh-CN" altLang="en-US" dirty="0"/>
              <a:t>框架的结合实现</a:t>
            </a:r>
            <a:endParaRPr kumimoji="1" lang="zh-CN" altLang="en-US" dirty="0"/>
          </a:p>
        </p:txBody>
      </p:sp>
      <p:sp>
        <p:nvSpPr>
          <p:cNvPr id="3" name="内容占位符 2"/>
          <p:cNvSpPr>
            <a:spLocks noGrp="1"/>
          </p:cNvSpPr>
          <p:nvPr>
            <p:ph idx="1"/>
          </p:nvPr>
        </p:nvSpPr>
        <p:spPr/>
        <p:txBody>
          <a:bodyPr/>
          <a:lstStyle/>
          <a:p>
            <a:r>
              <a:rPr kumimoji="1" lang="zh-CN" altLang="en-US" dirty="0" smtClean="0"/>
              <a:t>基于</a:t>
            </a:r>
            <a:r>
              <a:rPr kumimoji="1" lang="en-US" altLang="zh-CN" dirty="0" err="1" smtClean="0"/>
              <a:t>Haar</a:t>
            </a:r>
            <a:r>
              <a:rPr kumimoji="1" lang="zh-CN" altLang="en-US" dirty="0" smtClean="0"/>
              <a:t>小波变换的概要数据</a:t>
            </a:r>
          </a:p>
          <a:p>
            <a:pPr lvl="1"/>
            <a:r>
              <a:rPr kumimoji="1" lang="en-US" altLang="zh-CN" dirty="0" err="1" smtClean="0"/>
              <a:t>Haar</a:t>
            </a:r>
            <a:r>
              <a:rPr kumimoji="1" lang="zh-CN" altLang="en-US" dirty="0" smtClean="0"/>
              <a:t>小波变换</a:t>
            </a:r>
            <a:r>
              <a:rPr kumimoji="1" lang="en-US" altLang="zh-CN" dirty="0"/>
              <a:t>-》</a:t>
            </a:r>
            <a:r>
              <a:rPr kumimoji="1" lang="zh-CN" altLang="en-US" dirty="0"/>
              <a:t>轨迹</a:t>
            </a:r>
          </a:p>
          <a:p>
            <a:pPr marL="457200" lvl="1" indent="0">
              <a:buNone/>
            </a:pPr>
            <a:endParaRPr kumimoji="1" lang="zh-CN" altLang="en-US" dirty="0" smtClean="0"/>
          </a:p>
          <a:p>
            <a:pPr lvl="1"/>
            <a:endParaRPr kumimoji="1" lang="zh-CN" altLang="en-US" dirty="0"/>
          </a:p>
        </p:txBody>
      </p:sp>
      <p:sp>
        <p:nvSpPr>
          <p:cNvPr id="4" name="幻灯片编号占位符 3"/>
          <p:cNvSpPr>
            <a:spLocks noGrp="1"/>
          </p:cNvSpPr>
          <p:nvPr>
            <p:ph type="sldNum" sz="quarter" idx="12"/>
          </p:nvPr>
        </p:nvSpPr>
        <p:spPr/>
        <p:txBody>
          <a:bodyPr/>
          <a:lstStyle/>
          <a:p>
            <a:fld id="{0C913308-F349-4B6D-A68A-DD1791B4A57B}" type="slidenum">
              <a:rPr lang="zh-CN" altLang="en-US" smtClean="0"/>
              <a:t>23</a:t>
            </a:fld>
            <a:endParaRPr lang="zh-CN" altLang="en-US"/>
          </a:p>
        </p:txBody>
      </p:sp>
      <p:pic>
        <p:nvPicPr>
          <p:cNvPr id="6" name="图片 5"/>
          <p:cNvPicPr>
            <a:picLocks noChangeAspect="1"/>
          </p:cNvPicPr>
          <p:nvPr/>
        </p:nvPicPr>
        <p:blipFill>
          <a:blip r:embed="rId3"/>
          <a:stretch>
            <a:fillRect/>
          </a:stretch>
        </p:blipFill>
        <p:spPr>
          <a:xfrm>
            <a:off x="1331640" y="2204864"/>
            <a:ext cx="5688632" cy="4603823"/>
          </a:xfrm>
          <a:prstGeom prst="rect">
            <a:avLst/>
          </a:prstGeom>
        </p:spPr>
      </p:pic>
    </p:spTree>
    <p:extLst>
      <p:ext uri="{BB962C8B-B14F-4D97-AF65-F5344CB8AC3E}">
        <p14:creationId xmlns:p14="http://schemas.microsoft.com/office/powerpoint/2010/main" val="69013122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t>欧氏距离和</a:t>
            </a:r>
            <a:r>
              <a:rPr lang="en-US" altLang="zh-CN" dirty="0"/>
              <a:t>FTB</a:t>
            </a:r>
            <a:r>
              <a:rPr lang="zh-CN" altLang="en-US" dirty="0"/>
              <a:t>框架的结合实现</a:t>
            </a:r>
            <a:endParaRPr kumimoji="1" lang="zh-CN" altLang="en-US" dirty="0"/>
          </a:p>
        </p:txBody>
      </p:sp>
      <p:sp>
        <p:nvSpPr>
          <p:cNvPr id="3" name="内容占位符 2"/>
          <p:cNvSpPr>
            <a:spLocks noGrp="1"/>
          </p:cNvSpPr>
          <p:nvPr>
            <p:ph idx="1"/>
          </p:nvPr>
        </p:nvSpPr>
        <p:spPr/>
        <p:txBody>
          <a:bodyPr/>
          <a:lstStyle/>
          <a:p>
            <a:r>
              <a:rPr kumimoji="1" lang="zh-CN" altLang="en-US" dirty="0" smtClean="0"/>
              <a:t>基于</a:t>
            </a:r>
            <a:r>
              <a:rPr kumimoji="1" lang="en-US" altLang="zh-CN" dirty="0" err="1" smtClean="0"/>
              <a:t>Haar</a:t>
            </a:r>
            <a:r>
              <a:rPr kumimoji="1" lang="zh-CN" altLang="en-US" dirty="0" smtClean="0"/>
              <a:t>小波变换的概要数据</a:t>
            </a:r>
          </a:p>
          <a:p>
            <a:pPr lvl="1"/>
            <a:r>
              <a:rPr kumimoji="1" lang="en-US" altLang="zh-CN" dirty="0" err="1" smtClean="0"/>
              <a:t>Haar</a:t>
            </a:r>
            <a:r>
              <a:rPr kumimoji="1" lang="zh-CN" altLang="en-US" dirty="0" smtClean="0"/>
              <a:t>小波变换</a:t>
            </a:r>
            <a:r>
              <a:rPr kumimoji="1" lang="en-US" altLang="zh-CN" dirty="0" smtClean="0"/>
              <a:t>-》</a:t>
            </a:r>
            <a:r>
              <a:rPr kumimoji="1" lang="zh-CN" altLang="en-US" dirty="0" smtClean="0"/>
              <a:t>轨迹</a:t>
            </a:r>
          </a:p>
          <a:p>
            <a:pPr lvl="1"/>
            <a:endParaRPr kumimoji="1" lang="zh-CN" altLang="en-US" dirty="0"/>
          </a:p>
        </p:txBody>
      </p:sp>
      <p:sp>
        <p:nvSpPr>
          <p:cNvPr id="4" name="幻灯片编号占位符 3"/>
          <p:cNvSpPr>
            <a:spLocks noGrp="1"/>
          </p:cNvSpPr>
          <p:nvPr>
            <p:ph type="sldNum" sz="quarter" idx="12"/>
          </p:nvPr>
        </p:nvSpPr>
        <p:spPr/>
        <p:txBody>
          <a:bodyPr/>
          <a:lstStyle/>
          <a:p>
            <a:fld id="{0C913308-F349-4B6D-A68A-DD1791B4A57B}" type="slidenum">
              <a:rPr lang="zh-CN" altLang="en-US" smtClean="0"/>
              <a:t>24</a:t>
            </a:fld>
            <a:endParaRPr lang="zh-CN" altLang="en-US"/>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072" y="2204864"/>
            <a:ext cx="8997424" cy="1178880"/>
          </a:xfrm>
          <a:prstGeom prst="rect">
            <a:avLst/>
          </a:prstGeom>
        </p:spPr>
      </p:pic>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478" y="3380905"/>
            <a:ext cx="8970018" cy="3486223"/>
          </a:xfrm>
          <a:prstGeom prst="rect">
            <a:avLst/>
          </a:prstGeom>
        </p:spPr>
      </p:pic>
    </p:spTree>
    <p:extLst>
      <p:ext uri="{BB962C8B-B14F-4D97-AF65-F5344CB8AC3E}">
        <p14:creationId xmlns:p14="http://schemas.microsoft.com/office/powerpoint/2010/main" val="196296538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t>欧氏距离和</a:t>
            </a:r>
            <a:r>
              <a:rPr lang="en-US" altLang="zh-CN" dirty="0"/>
              <a:t>FTB</a:t>
            </a:r>
            <a:r>
              <a:rPr lang="zh-CN" altLang="en-US" dirty="0"/>
              <a:t>框架的结合实现</a:t>
            </a:r>
            <a:endParaRPr kumimoji="1" lang="zh-CN" altLang="en-US" dirty="0"/>
          </a:p>
        </p:txBody>
      </p:sp>
      <p:sp>
        <p:nvSpPr>
          <p:cNvPr id="3" name="内容占位符 2"/>
          <p:cNvSpPr>
            <a:spLocks noGrp="1"/>
          </p:cNvSpPr>
          <p:nvPr>
            <p:ph idx="1"/>
          </p:nvPr>
        </p:nvSpPr>
        <p:spPr/>
        <p:txBody>
          <a:bodyPr/>
          <a:lstStyle/>
          <a:p>
            <a:r>
              <a:rPr kumimoji="1" lang="zh-CN" altLang="en-US" dirty="0" smtClean="0"/>
              <a:t>基于</a:t>
            </a:r>
            <a:r>
              <a:rPr kumimoji="1" lang="en-US" altLang="zh-CN" dirty="0" err="1" smtClean="0"/>
              <a:t>Haar</a:t>
            </a:r>
            <a:r>
              <a:rPr kumimoji="1" lang="zh-CN" altLang="en-US" dirty="0" smtClean="0"/>
              <a:t>小波变换的概要数据</a:t>
            </a:r>
          </a:p>
          <a:p>
            <a:pPr lvl="1"/>
            <a:r>
              <a:rPr kumimoji="1" lang="zh-CN" altLang="en-US" dirty="0" smtClean="0"/>
              <a:t>基于</a:t>
            </a:r>
            <a:r>
              <a:rPr kumimoji="1" lang="en-US" altLang="zh-CN" dirty="0" err="1" smtClean="0"/>
              <a:t>Haar</a:t>
            </a:r>
            <a:r>
              <a:rPr kumimoji="1" lang="zh-CN" altLang="en-US" dirty="0" smtClean="0"/>
              <a:t>小波系数的上、下界</a:t>
            </a:r>
          </a:p>
          <a:p>
            <a:pPr lvl="1"/>
            <a:endParaRPr kumimoji="1" lang="zh-CN" altLang="en-US" dirty="0"/>
          </a:p>
        </p:txBody>
      </p:sp>
      <p:sp>
        <p:nvSpPr>
          <p:cNvPr id="4" name="幻灯片编号占位符 3"/>
          <p:cNvSpPr>
            <a:spLocks noGrp="1"/>
          </p:cNvSpPr>
          <p:nvPr>
            <p:ph type="sldNum" sz="quarter" idx="12"/>
          </p:nvPr>
        </p:nvSpPr>
        <p:spPr/>
        <p:txBody>
          <a:bodyPr/>
          <a:lstStyle/>
          <a:p>
            <a:fld id="{0C913308-F349-4B6D-A68A-DD1791B4A57B}" type="slidenum">
              <a:rPr lang="zh-CN" altLang="en-US" smtClean="0"/>
              <a:t>25</a:t>
            </a:fld>
            <a:endParaRPr lang="zh-CN" altLang="en-US"/>
          </a:p>
        </p:txBody>
      </p:sp>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2951" y="3789040"/>
            <a:ext cx="6779409" cy="1202556"/>
          </a:xfrm>
          <a:prstGeom prst="rect">
            <a:avLst/>
          </a:prstGeom>
        </p:spPr>
      </p:pic>
      <p:pic>
        <p:nvPicPr>
          <p:cNvPr id="8" name="图片 7"/>
          <p:cNvPicPr>
            <a:picLocks noChangeAspect="1"/>
          </p:cNvPicPr>
          <p:nvPr/>
        </p:nvPicPr>
        <p:blipFill>
          <a:blip r:embed="rId4"/>
          <a:stretch>
            <a:fillRect/>
          </a:stretch>
        </p:blipFill>
        <p:spPr>
          <a:xfrm>
            <a:off x="2051720" y="5508436"/>
            <a:ext cx="4292600" cy="762000"/>
          </a:xfrm>
          <a:prstGeom prst="rect">
            <a:avLst/>
          </a:prstGeom>
        </p:spPr>
      </p:pic>
      <p:pic>
        <p:nvPicPr>
          <p:cNvPr id="9" name="图片 8"/>
          <p:cNvPicPr>
            <a:picLocks noChangeAspect="1"/>
          </p:cNvPicPr>
          <p:nvPr/>
        </p:nvPicPr>
        <p:blipFill>
          <a:blip r:embed="rId5"/>
          <a:stretch>
            <a:fillRect/>
          </a:stretch>
        </p:blipFill>
        <p:spPr>
          <a:xfrm>
            <a:off x="3131840" y="4521148"/>
            <a:ext cx="1765300" cy="1054100"/>
          </a:xfrm>
          <a:prstGeom prst="rect">
            <a:avLst/>
          </a:prstGeom>
        </p:spPr>
      </p:pic>
      <p:pic>
        <p:nvPicPr>
          <p:cNvPr id="6" name="图片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32951" y="2456106"/>
            <a:ext cx="6810912" cy="1260926"/>
          </a:xfrm>
          <a:prstGeom prst="rect">
            <a:avLst/>
          </a:prstGeom>
        </p:spPr>
      </p:pic>
    </p:spTree>
    <p:extLst>
      <p:ext uri="{BB962C8B-B14F-4D97-AF65-F5344CB8AC3E}">
        <p14:creationId xmlns:p14="http://schemas.microsoft.com/office/powerpoint/2010/main" val="113970883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t>欧氏距离和</a:t>
            </a:r>
            <a:r>
              <a:rPr lang="en-US" altLang="zh-CN" dirty="0"/>
              <a:t>FTB</a:t>
            </a:r>
            <a:r>
              <a:rPr lang="zh-CN" altLang="en-US" dirty="0"/>
              <a:t>框架的结合实现</a:t>
            </a:r>
            <a:endParaRPr kumimoji="1" lang="zh-CN" altLang="en-US" dirty="0"/>
          </a:p>
        </p:txBody>
      </p:sp>
      <p:sp>
        <p:nvSpPr>
          <p:cNvPr id="3" name="内容占位符 2"/>
          <p:cNvSpPr>
            <a:spLocks noGrp="1"/>
          </p:cNvSpPr>
          <p:nvPr>
            <p:ph idx="1"/>
          </p:nvPr>
        </p:nvSpPr>
        <p:spPr/>
        <p:txBody>
          <a:bodyPr/>
          <a:lstStyle/>
          <a:p>
            <a:r>
              <a:rPr kumimoji="1" lang="zh-CN" altLang="en-US" dirty="0" smtClean="0"/>
              <a:t>基于</a:t>
            </a:r>
            <a:r>
              <a:rPr kumimoji="1" lang="en-US" altLang="zh-CN" dirty="0" err="1" smtClean="0"/>
              <a:t>Haar</a:t>
            </a:r>
            <a:r>
              <a:rPr kumimoji="1" lang="zh-CN" altLang="en-US" dirty="0" smtClean="0"/>
              <a:t>小波变换的概要数据</a:t>
            </a:r>
          </a:p>
          <a:p>
            <a:pPr lvl="1"/>
            <a:r>
              <a:rPr kumimoji="1" lang="zh-CN" altLang="en-US" dirty="0" smtClean="0"/>
              <a:t>基于</a:t>
            </a:r>
            <a:r>
              <a:rPr kumimoji="1" lang="en-US" altLang="zh-CN" dirty="0" err="1" smtClean="0"/>
              <a:t>Haar</a:t>
            </a:r>
            <a:r>
              <a:rPr kumimoji="1" lang="zh-CN" altLang="en-US" dirty="0" smtClean="0"/>
              <a:t>小波系数的上、下界</a:t>
            </a:r>
          </a:p>
          <a:p>
            <a:pPr lvl="1"/>
            <a:endParaRPr kumimoji="1" lang="zh-CN" altLang="en-US" dirty="0"/>
          </a:p>
        </p:txBody>
      </p:sp>
      <p:sp>
        <p:nvSpPr>
          <p:cNvPr id="4" name="幻灯片编号占位符 3"/>
          <p:cNvSpPr>
            <a:spLocks noGrp="1"/>
          </p:cNvSpPr>
          <p:nvPr>
            <p:ph type="sldNum" sz="quarter" idx="12"/>
          </p:nvPr>
        </p:nvSpPr>
        <p:spPr/>
        <p:txBody>
          <a:bodyPr/>
          <a:lstStyle/>
          <a:p>
            <a:fld id="{0C913308-F349-4B6D-A68A-DD1791B4A57B}" type="slidenum">
              <a:rPr lang="zh-CN" altLang="en-US" smtClean="0"/>
              <a:t>26</a:t>
            </a:fld>
            <a:endParaRPr lang="zh-CN" altLang="en-US"/>
          </a:p>
        </p:txBody>
      </p:sp>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2951" y="3429000"/>
            <a:ext cx="6779409" cy="1202556"/>
          </a:xfrm>
          <a:prstGeom prst="rect">
            <a:avLst/>
          </a:prstGeom>
        </p:spPr>
      </p:pic>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9150" y="4509120"/>
            <a:ext cx="7505700" cy="1181100"/>
          </a:xfrm>
          <a:prstGeom prst="rect">
            <a:avLst/>
          </a:prstGeom>
        </p:spPr>
      </p:pic>
      <p:pic>
        <p:nvPicPr>
          <p:cNvPr id="10" name="图片 9"/>
          <p:cNvPicPr>
            <a:picLocks noChangeAspect="1"/>
          </p:cNvPicPr>
          <p:nvPr/>
        </p:nvPicPr>
        <p:blipFill>
          <a:blip r:embed="rId5"/>
          <a:stretch>
            <a:fillRect/>
          </a:stretch>
        </p:blipFill>
        <p:spPr>
          <a:xfrm>
            <a:off x="5580112" y="4189586"/>
            <a:ext cx="1261244" cy="753117"/>
          </a:xfrm>
          <a:prstGeom prst="rect">
            <a:avLst/>
          </a:prstGeom>
        </p:spPr>
      </p:pic>
      <p:sp>
        <p:nvSpPr>
          <p:cNvPr id="8" name="文本框 7"/>
          <p:cNvSpPr txBox="1"/>
          <p:nvPr/>
        </p:nvSpPr>
        <p:spPr>
          <a:xfrm>
            <a:off x="-108520" y="4941168"/>
            <a:ext cx="1338828" cy="369332"/>
          </a:xfrm>
          <a:prstGeom prst="rect">
            <a:avLst/>
          </a:prstGeom>
          <a:noFill/>
        </p:spPr>
        <p:txBody>
          <a:bodyPr wrap="none" rtlCol="0">
            <a:spAutoFit/>
          </a:bodyPr>
          <a:lstStyle/>
          <a:p>
            <a:r>
              <a:rPr kumimoji="1" lang="zh-CN" altLang="en-US" dirty="0" smtClean="0"/>
              <a:t>柯西不等式</a:t>
            </a:r>
            <a:endParaRPr kumimoji="1" lang="zh-CN" altLang="en-US" dirty="0"/>
          </a:p>
        </p:txBody>
      </p:sp>
      <p:pic>
        <p:nvPicPr>
          <p:cNvPr id="12" name="图片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01448" y="2366489"/>
            <a:ext cx="6810912" cy="1260926"/>
          </a:xfrm>
          <a:prstGeom prst="rect">
            <a:avLst/>
          </a:prstGeom>
        </p:spPr>
      </p:pic>
    </p:spTree>
    <p:extLst>
      <p:ext uri="{BB962C8B-B14F-4D97-AF65-F5344CB8AC3E}">
        <p14:creationId xmlns:p14="http://schemas.microsoft.com/office/powerpoint/2010/main" val="95977395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t>欧氏距离和</a:t>
            </a:r>
            <a:r>
              <a:rPr lang="en-US" altLang="zh-CN" dirty="0"/>
              <a:t>FTB</a:t>
            </a:r>
            <a:r>
              <a:rPr lang="zh-CN" altLang="en-US" dirty="0"/>
              <a:t>框架的结合实现</a:t>
            </a:r>
            <a:endParaRPr kumimoji="1" lang="zh-CN" altLang="en-US" dirty="0"/>
          </a:p>
        </p:txBody>
      </p:sp>
      <p:sp>
        <p:nvSpPr>
          <p:cNvPr id="3" name="内容占位符 2"/>
          <p:cNvSpPr>
            <a:spLocks noGrp="1"/>
          </p:cNvSpPr>
          <p:nvPr>
            <p:ph idx="1"/>
          </p:nvPr>
        </p:nvSpPr>
        <p:spPr/>
        <p:txBody>
          <a:bodyPr/>
          <a:lstStyle/>
          <a:p>
            <a:r>
              <a:rPr kumimoji="1" lang="zh-CN" altLang="en-US" dirty="0" smtClean="0"/>
              <a:t>基于</a:t>
            </a:r>
            <a:r>
              <a:rPr kumimoji="1" lang="en-US" altLang="zh-CN" dirty="0" err="1" smtClean="0"/>
              <a:t>Haar</a:t>
            </a:r>
            <a:r>
              <a:rPr kumimoji="1" lang="zh-CN" altLang="en-US" dirty="0" smtClean="0"/>
              <a:t>小波变换的概要数据</a:t>
            </a:r>
          </a:p>
          <a:p>
            <a:pPr lvl="1"/>
            <a:r>
              <a:rPr kumimoji="1" lang="zh-CN" altLang="en-US" dirty="0" smtClean="0"/>
              <a:t>基于</a:t>
            </a:r>
            <a:r>
              <a:rPr kumimoji="1" lang="en-US" altLang="zh-CN" dirty="0" err="1" smtClean="0"/>
              <a:t>Haar</a:t>
            </a:r>
            <a:r>
              <a:rPr kumimoji="1" lang="zh-CN" altLang="en-US" dirty="0" smtClean="0"/>
              <a:t>小波系数的上、下界</a:t>
            </a:r>
          </a:p>
          <a:p>
            <a:pPr lvl="1"/>
            <a:endParaRPr kumimoji="1" lang="zh-CN" altLang="en-US" dirty="0"/>
          </a:p>
        </p:txBody>
      </p:sp>
      <p:sp>
        <p:nvSpPr>
          <p:cNvPr id="4" name="幻灯片编号占位符 3"/>
          <p:cNvSpPr>
            <a:spLocks noGrp="1"/>
          </p:cNvSpPr>
          <p:nvPr>
            <p:ph type="sldNum" sz="quarter" idx="12"/>
          </p:nvPr>
        </p:nvSpPr>
        <p:spPr/>
        <p:txBody>
          <a:bodyPr/>
          <a:lstStyle/>
          <a:p>
            <a:fld id="{0C913308-F349-4B6D-A68A-DD1791B4A57B}" type="slidenum">
              <a:rPr lang="zh-CN" altLang="en-US" smtClean="0"/>
              <a:t>27</a:t>
            </a:fld>
            <a:endParaRPr lang="zh-CN" altLang="en-US"/>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1400" y="1988840"/>
            <a:ext cx="7061200" cy="1397000"/>
          </a:xfrm>
          <a:prstGeom prst="rect">
            <a:avLst/>
          </a:prstGeom>
        </p:spPr>
      </p:pic>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2951" y="3429000"/>
            <a:ext cx="6779409" cy="1202556"/>
          </a:xfrm>
          <a:prstGeom prst="rect">
            <a:avLst/>
          </a:prstGeom>
        </p:spPr>
      </p:pic>
      <p:pic>
        <p:nvPicPr>
          <p:cNvPr id="6" name="图片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9150" y="4509120"/>
            <a:ext cx="7505700" cy="1181100"/>
          </a:xfrm>
          <a:prstGeom prst="rect">
            <a:avLst/>
          </a:prstGeom>
        </p:spPr>
      </p:pic>
      <p:pic>
        <p:nvPicPr>
          <p:cNvPr id="10" name="图片 9"/>
          <p:cNvPicPr>
            <a:picLocks noChangeAspect="1"/>
          </p:cNvPicPr>
          <p:nvPr/>
        </p:nvPicPr>
        <p:blipFill>
          <a:blip r:embed="rId6"/>
          <a:stretch>
            <a:fillRect/>
          </a:stretch>
        </p:blipFill>
        <p:spPr>
          <a:xfrm>
            <a:off x="5580112" y="4189586"/>
            <a:ext cx="1261244" cy="753117"/>
          </a:xfrm>
          <a:prstGeom prst="rect">
            <a:avLst/>
          </a:prstGeom>
        </p:spPr>
      </p:pic>
      <p:pic>
        <p:nvPicPr>
          <p:cNvPr id="11" name="图片 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90600" y="5507682"/>
            <a:ext cx="6629400" cy="1219200"/>
          </a:xfrm>
          <a:prstGeom prst="rect">
            <a:avLst/>
          </a:prstGeom>
        </p:spPr>
      </p:pic>
      <p:cxnSp>
        <p:nvCxnSpPr>
          <p:cNvPr id="15" name="直线箭头连接符 14"/>
          <p:cNvCxnSpPr/>
          <p:nvPr/>
        </p:nvCxnSpPr>
        <p:spPr>
          <a:xfrm>
            <a:off x="2555776" y="5229200"/>
            <a:ext cx="144016" cy="738903"/>
          </a:xfrm>
          <a:prstGeom prst="straightConnector1">
            <a:avLst/>
          </a:prstGeom>
          <a:ln>
            <a:solidFill>
              <a:schemeClr val="bg2">
                <a:lumMod val="5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12" name="文本框 11"/>
          <p:cNvSpPr txBox="1"/>
          <p:nvPr/>
        </p:nvSpPr>
        <p:spPr>
          <a:xfrm>
            <a:off x="-108520" y="6084004"/>
            <a:ext cx="1338828" cy="369332"/>
          </a:xfrm>
          <a:prstGeom prst="rect">
            <a:avLst/>
          </a:prstGeom>
          <a:noFill/>
        </p:spPr>
        <p:txBody>
          <a:bodyPr wrap="none" rtlCol="0">
            <a:spAutoFit/>
          </a:bodyPr>
          <a:lstStyle/>
          <a:p>
            <a:r>
              <a:rPr kumimoji="1" lang="zh-CN" altLang="en-US" dirty="0" smtClean="0"/>
              <a:t>柯西不等式</a:t>
            </a:r>
            <a:endParaRPr kumimoji="1" lang="zh-CN" altLang="en-US" dirty="0"/>
          </a:p>
        </p:txBody>
      </p:sp>
    </p:spTree>
    <p:extLst>
      <p:ext uri="{BB962C8B-B14F-4D97-AF65-F5344CB8AC3E}">
        <p14:creationId xmlns:p14="http://schemas.microsoft.com/office/powerpoint/2010/main" val="96686385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t>欧氏距离和</a:t>
            </a:r>
            <a:r>
              <a:rPr lang="en-US" altLang="zh-CN" dirty="0"/>
              <a:t>FTB</a:t>
            </a:r>
            <a:r>
              <a:rPr lang="zh-CN" altLang="en-US" dirty="0"/>
              <a:t>框架的结合实现</a:t>
            </a:r>
            <a:endParaRPr kumimoji="1" lang="zh-CN" altLang="en-US" dirty="0"/>
          </a:p>
        </p:txBody>
      </p:sp>
      <p:sp>
        <p:nvSpPr>
          <p:cNvPr id="3" name="内容占位符 2"/>
          <p:cNvSpPr>
            <a:spLocks noGrp="1"/>
          </p:cNvSpPr>
          <p:nvPr>
            <p:ph idx="1"/>
          </p:nvPr>
        </p:nvSpPr>
        <p:spPr/>
        <p:txBody>
          <a:bodyPr/>
          <a:lstStyle/>
          <a:p>
            <a:r>
              <a:rPr kumimoji="1" lang="zh-CN" altLang="en-US" dirty="0" smtClean="0"/>
              <a:t>基于</a:t>
            </a:r>
            <a:r>
              <a:rPr kumimoji="1" lang="en-US" altLang="zh-CN" dirty="0" err="1" smtClean="0"/>
              <a:t>Haar</a:t>
            </a:r>
            <a:r>
              <a:rPr kumimoji="1" lang="zh-CN" altLang="en-US" dirty="0" smtClean="0"/>
              <a:t>小波变换的概要数据</a:t>
            </a:r>
          </a:p>
          <a:p>
            <a:pPr lvl="1"/>
            <a:r>
              <a:rPr kumimoji="1" lang="zh-CN" altLang="en-US" dirty="0" smtClean="0"/>
              <a:t>基于</a:t>
            </a:r>
            <a:r>
              <a:rPr kumimoji="1" lang="en-US" altLang="zh-CN" dirty="0" err="1" smtClean="0"/>
              <a:t>Haar</a:t>
            </a:r>
            <a:r>
              <a:rPr kumimoji="1" lang="zh-CN" altLang="en-US" dirty="0" smtClean="0"/>
              <a:t>小波系数的上、下界</a:t>
            </a:r>
          </a:p>
          <a:p>
            <a:pPr lvl="1"/>
            <a:endParaRPr kumimoji="1" lang="zh-CN" altLang="en-US" dirty="0"/>
          </a:p>
        </p:txBody>
      </p:sp>
      <p:sp>
        <p:nvSpPr>
          <p:cNvPr id="4" name="幻灯片编号占位符 3"/>
          <p:cNvSpPr>
            <a:spLocks noGrp="1"/>
          </p:cNvSpPr>
          <p:nvPr>
            <p:ph type="sldNum" sz="quarter" idx="12"/>
          </p:nvPr>
        </p:nvSpPr>
        <p:spPr/>
        <p:txBody>
          <a:bodyPr/>
          <a:lstStyle/>
          <a:p>
            <a:fld id="{0C913308-F349-4B6D-A68A-DD1791B4A57B}" type="slidenum">
              <a:rPr lang="zh-CN" altLang="en-US" smtClean="0"/>
              <a:t>28</a:t>
            </a:fld>
            <a:endParaRPr lang="zh-CN" altLang="en-US"/>
          </a:p>
        </p:txBody>
      </p:sp>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2492896"/>
            <a:ext cx="7971552" cy="3528392"/>
          </a:xfrm>
          <a:prstGeom prst="rect">
            <a:avLst/>
          </a:prstGeom>
        </p:spPr>
      </p:pic>
    </p:spTree>
    <p:extLst>
      <p:ext uri="{BB962C8B-B14F-4D97-AF65-F5344CB8AC3E}">
        <p14:creationId xmlns:p14="http://schemas.microsoft.com/office/powerpoint/2010/main" val="183295411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t>提纲</a:t>
            </a:r>
          </a:p>
        </p:txBody>
      </p:sp>
      <p:sp>
        <p:nvSpPr>
          <p:cNvPr id="3" name="内容占位符 2"/>
          <p:cNvSpPr>
            <a:spLocks noGrp="1"/>
          </p:cNvSpPr>
          <p:nvPr>
            <p:ph idx="1"/>
          </p:nvPr>
        </p:nvSpPr>
        <p:spPr>
          <a:xfrm>
            <a:off x="457200" y="1052736"/>
            <a:ext cx="8686800" cy="5328592"/>
          </a:xfrm>
        </p:spPr>
        <p:txBody>
          <a:bodyPr/>
          <a:lstStyle/>
          <a:p>
            <a:pPr marL="571500" indent="-571500">
              <a:buFont typeface="+mj-ea"/>
              <a:buAutoNum type="ea1JpnChsDbPeriod"/>
            </a:pPr>
            <a:r>
              <a:rPr lang="zh-CN" altLang="en-US" dirty="0" smtClean="0">
                <a:hlinkClick r:id="" action="ppaction://hlinkshowjump?jump=nextslide"/>
              </a:rPr>
              <a:t>引言</a:t>
            </a:r>
            <a:endParaRPr lang="en-US" altLang="zh-CN" dirty="0" smtClean="0"/>
          </a:p>
          <a:p>
            <a:pPr marL="571500" indent="-571500">
              <a:buFont typeface="+mj-ea"/>
              <a:buAutoNum type="ea1JpnChsDbPeriod"/>
            </a:pPr>
            <a:r>
              <a:rPr lang="zh-CN" altLang="zh-CN" dirty="0" smtClean="0"/>
              <a:t>基于</a:t>
            </a:r>
            <a:r>
              <a:rPr lang="zh-CN" altLang="en-US" dirty="0" smtClean="0"/>
              <a:t>多粒度概要数据的处理框架</a:t>
            </a:r>
            <a:r>
              <a:rPr lang="en-US" altLang="zh-CN" dirty="0" smtClean="0"/>
              <a:t>:FTB</a:t>
            </a:r>
            <a:r>
              <a:rPr lang="zh-CN" altLang="en-US" dirty="0" smtClean="0"/>
              <a:t>和</a:t>
            </a:r>
            <a:r>
              <a:rPr lang="en-US" altLang="zh-CN" dirty="0" smtClean="0"/>
              <a:t>FLB</a:t>
            </a:r>
          </a:p>
          <a:p>
            <a:pPr marL="571500" indent="-571500">
              <a:buFont typeface="+mj-ea"/>
              <a:buAutoNum type="ea1JpnChsDbPeriod"/>
            </a:pPr>
            <a:r>
              <a:rPr lang="zh-CN" altLang="en-US" dirty="0"/>
              <a:t>欧氏距离和</a:t>
            </a:r>
            <a:r>
              <a:rPr lang="en-US" altLang="zh-CN" dirty="0"/>
              <a:t>FTB</a:t>
            </a:r>
            <a:r>
              <a:rPr lang="zh-CN" altLang="en-US" dirty="0"/>
              <a:t>框架的结合</a:t>
            </a:r>
            <a:r>
              <a:rPr lang="zh-CN" altLang="en-US" dirty="0" smtClean="0"/>
              <a:t>实现</a:t>
            </a:r>
            <a:endParaRPr lang="en-US" altLang="zh-CN" dirty="0" smtClean="0"/>
          </a:p>
          <a:p>
            <a:pPr marL="571500" lvl="0" indent="-571500">
              <a:buFont typeface="+mj-ea"/>
              <a:buAutoNum type="ea1JpnChsDbPeriod"/>
            </a:pPr>
            <a:r>
              <a:rPr lang="zh-CN" altLang="en-US" dirty="0" smtClean="0"/>
              <a:t>动态</a:t>
            </a:r>
            <a:r>
              <a:rPr lang="zh-CN" altLang="en-US" dirty="0"/>
              <a:t>时间卷曲距离和</a:t>
            </a:r>
            <a:r>
              <a:rPr lang="en-US" altLang="zh-CN" dirty="0"/>
              <a:t>FLB</a:t>
            </a:r>
            <a:r>
              <a:rPr lang="zh-CN" altLang="en-US" dirty="0"/>
              <a:t>框架的结合实现</a:t>
            </a:r>
            <a:endParaRPr lang="en-US" altLang="zh-CN" dirty="0" smtClean="0"/>
          </a:p>
          <a:p>
            <a:pPr marL="571500" indent="-571500">
              <a:buFont typeface="+mj-ea"/>
              <a:buAutoNum type="ea1JpnChsDbPeriod"/>
            </a:pPr>
            <a:r>
              <a:rPr lang="zh-CN" altLang="en-US" dirty="0" smtClean="0"/>
              <a:t>总结和展望</a:t>
            </a:r>
            <a:endParaRPr lang="en-US" altLang="zh-CN" dirty="0" smtClean="0"/>
          </a:p>
          <a:p>
            <a:endParaRPr lang="zh-CN" altLang="en-US"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t>2</a:t>
            </a:fld>
            <a:endParaRPr lang="zh-CN" altLang="en-US"/>
          </a:p>
        </p:txBody>
      </p:sp>
    </p:spTree>
    <p:extLst>
      <p:ext uri="{BB962C8B-B14F-4D97-AF65-F5344CB8AC3E}">
        <p14:creationId xmlns:p14="http://schemas.microsoft.com/office/powerpoint/2010/main" val="180539513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t>欧氏距离和</a:t>
            </a:r>
            <a:r>
              <a:rPr lang="en-US" altLang="zh-CN" dirty="0"/>
              <a:t>FTB</a:t>
            </a:r>
            <a:r>
              <a:rPr lang="zh-CN" altLang="en-US" dirty="0"/>
              <a:t>框架的结合实现</a:t>
            </a:r>
            <a:endParaRPr kumimoji="1" lang="zh-CN" altLang="en-US" dirty="0"/>
          </a:p>
        </p:txBody>
      </p:sp>
      <p:sp>
        <p:nvSpPr>
          <p:cNvPr id="3" name="内容占位符 2"/>
          <p:cNvSpPr>
            <a:spLocks noGrp="1"/>
          </p:cNvSpPr>
          <p:nvPr>
            <p:ph idx="1"/>
          </p:nvPr>
        </p:nvSpPr>
        <p:spPr/>
        <p:txBody>
          <a:bodyPr/>
          <a:lstStyle/>
          <a:p>
            <a:r>
              <a:rPr kumimoji="1" lang="zh-CN" altLang="en-US" dirty="0" smtClean="0"/>
              <a:t>基于</a:t>
            </a:r>
            <a:r>
              <a:rPr kumimoji="1" lang="en-US" altLang="zh-CN" dirty="0" err="1" smtClean="0"/>
              <a:t>Haar</a:t>
            </a:r>
            <a:r>
              <a:rPr kumimoji="1" lang="zh-CN" altLang="en-US" dirty="0" smtClean="0"/>
              <a:t>小波变换的概要数据</a:t>
            </a:r>
          </a:p>
          <a:p>
            <a:pPr lvl="1"/>
            <a:r>
              <a:rPr kumimoji="1" lang="zh-CN" altLang="en-US" dirty="0" smtClean="0"/>
              <a:t>基于</a:t>
            </a:r>
            <a:r>
              <a:rPr kumimoji="1" lang="en-US" altLang="zh-CN" dirty="0" err="1" smtClean="0"/>
              <a:t>Haar</a:t>
            </a:r>
            <a:r>
              <a:rPr kumimoji="1" lang="zh-CN" altLang="en-US" dirty="0" smtClean="0"/>
              <a:t>小波系数的上、下界</a:t>
            </a:r>
          </a:p>
          <a:p>
            <a:pPr lvl="1"/>
            <a:endParaRPr kumimoji="1" lang="zh-CN" altLang="en-US" dirty="0"/>
          </a:p>
        </p:txBody>
      </p:sp>
      <p:sp>
        <p:nvSpPr>
          <p:cNvPr id="4" name="幻灯片编号占位符 3"/>
          <p:cNvSpPr>
            <a:spLocks noGrp="1"/>
          </p:cNvSpPr>
          <p:nvPr>
            <p:ph type="sldNum" sz="quarter" idx="12"/>
          </p:nvPr>
        </p:nvSpPr>
        <p:spPr/>
        <p:txBody>
          <a:bodyPr/>
          <a:lstStyle/>
          <a:p>
            <a:fld id="{0C913308-F349-4B6D-A68A-DD1791B4A57B}" type="slidenum">
              <a:rPr lang="zh-CN" altLang="en-US" smtClean="0"/>
              <a:t>29</a:t>
            </a:fld>
            <a:endParaRPr lang="zh-CN" altLang="en-US"/>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152" y="2780928"/>
            <a:ext cx="9144000" cy="2200722"/>
          </a:xfrm>
          <a:prstGeom prst="rect">
            <a:avLst/>
          </a:prstGeom>
        </p:spPr>
      </p:pic>
    </p:spTree>
    <p:extLst>
      <p:ext uri="{BB962C8B-B14F-4D97-AF65-F5344CB8AC3E}">
        <p14:creationId xmlns:p14="http://schemas.microsoft.com/office/powerpoint/2010/main" val="92433904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t>欧氏距离和</a:t>
            </a:r>
            <a:r>
              <a:rPr lang="en-US" altLang="zh-CN" dirty="0"/>
              <a:t>FTB</a:t>
            </a:r>
            <a:r>
              <a:rPr lang="zh-CN" altLang="en-US" dirty="0"/>
              <a:t>框架的结合实现</a:t>
            </a:r>
            <a:endParaRPr kumimoji="1" lang="zh-CN" altLang="en-US" dirty="0"/>
          </a:p>
        </p:txBody>
      </p:sp>
      <p:sp>
        <p:nvSpPr>
          <p:cNvPr id="3" name="内容占位符 2"/>
          <p:cNvSpPr>
            <a:spLocks noGrp="1"/>
          </p:cNvSpPr>
          <p:nvPr>
            <p:ph idx="1"/>
          </p:nvPr>
        </p:nvSpPr>
        <p:spPr/>
        <p:txBody>
          <a:bodyPr/>
          <a:lstStyle/>
          <a:p>
            <a:r>
              <a:rPr kumimoji="1" lang="zh-CN" altLang="en-US" dirty="0" smtClean="0"/>
              <a:t>基于</a:t>
            </a:r>
            <a:r>
              <a:rPr kumimoji="1" lang="en-US" altLang="zh-CN" dirty="0" err="1" smtClean="0"/>
              <a:t>Haar</a:t>
            </a:r>
            <a:r>
              <a:rPr kumimoji="1" lang="zh-CN" altLang="en-US" dirty="0" smtClean="0"/>
              <a:t>小波变换的概要数据</a:t>
            </a:r>
          </a:p>
          <a:p>
            <a:pPr lvl="1"/>
            <a:r>
              <a:rPr kumimoji="1" lang="zh-CN" altLang="en-US" dirty="0" smtClean="0"/>
              <a:t>基于</a:t>
            </a:r>
            <a:r>
              <a:rPr kumimoji="1" lang="en-US" altLang="zh-CN" dirty="0" err="1" smtClean="0"/>
              <a:t>Haar</a:t>
            </a:r>
            <a:r>
              <a:rPr kumimoji="1" lang="zh-CN" altLang="en-US" dirty="0" smtClean="0"/>
              <a:t>小波系数的上、下界</a:t>
            </a:r>
          </a:p>
          <a:p>
            <a:pPr lvl="1"/>
            <a:endParaRPr kumimoji="1" lang="zh-CN" altLang="en-US" dirty="0"/>
          </a:p>
        </p:txBody>
      </p:sp>
      <p:sp>
        <p:nvSpPr>
          <p:cNvPr id="4" name="幻灯片编号占位符 3"/>
          <p:cNvSpPr>
            <a:spLocks noGrp="1"/>
          </p:cNvSpPr>
          <p:nvPr>
            <p:ph type="sldNum" sz="quarter" idx="12"/>
          </p:nvPr>
        </p:nvSpPr>
        <p:spPr/>
        <p:txBody>
          <a:bodyPr/>
          <a:lstStyle/>
          <a:p>
            <a:fld id="{0C913308-F349-4B6D-A68A-DD1791B4A57B}" type="slidenum">
              <a:rPr lang="zh-CN" altLang="en-US" smtClean="0"/>
              <a:t>30</a:t>
            </a:fld>
            <a:endParaRPr lang="zh-CN" altLang="en-US"/>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512" y="2276873"/>
            <a:ext cx="8915755" cy="3600400"/>
          </a:xfrm>
          <a:prstGeom prst="rect">
            <a:avLst/>
          </a:prstGeom>
        </p:spPr>
      </p:pic>
    </p:spTree>
    <p:extLst>
      <p:ext uri="{BB962C8B-B14F-4D97-AF65-F5344CB8AC3E}">
        <p14:creationId xmlns:p14="http://schemas.microsoft.com/office/powerpoint/2010/main" val="48799985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t>欧氏距离和</a:t>
            </a:r>
            <a:r>
              <a:rPr lang="en-US" altLang="zh-CN" dirty="0"/>
              <a:t>FTB</a:t>
            </a:r>
            <a:r>
              <a:rPr lang="zh-CN" altLang="en-US" dirty="0"/>
              <a:t>框架的结合实现</a:t>
            </a:r>
            <a:endParaRPr kumimoji="1" lang="zh-CN" altLang="en-US" dirty="0"/>
          </a:p>
        </p:txBody>
      </p:sp>
      <p:sp>
        <p:nvSpPr>
          <p:cNvPr id="3" name="内容占位符 2"/>
          <p:cNvSpPr>
            <a:spLocks noGrp="1"/>
          </p:cNvSpPr>
          <p:nvPr>
            <p:ph idx="1"/>
          </p:nvPr>
        </p:nvSpPr>
        <p:spPr/>
        <p:txBody>
          <a:bodyPr/>
          <a:lstStyle/>
          <a:p>
            <a:r>
              <a:rPr kumimoji="1" lang="en-US" altLang="zh-CN" dirty="0" smtClean="0"/>
              <a:t>ED-FTB</a:t>
            </a:r>
            <a:r>
              <a:rPr kumimoji="1" lang="zh-CN" altLang="en-US" dirty="0" smtClean="0"/>
              <a:t>算法的实现</a:t>
            </a:r>
          </a:p>
          <a:p>
            <a:pPr marL="457200" lvl="1" indent="0">
              <a:buNone/>
            </a:pPr>
            <a:endParaRPr kumimoji="1" lang="zh-CN" altLang="en-US" dirty="0"/>
          </a:p>
        </p:txBody>
      </p:sp>
      <p:sp>
        <p:nvSpPr>
          <p:cNvPr id="4" name="幻灯片编号占位符 3"/>
          <p:cNvSpPr>
            <a:spLocks noGrp="1"/>
          </p:cNvSpPr>
          <p:nvPr>
            <p:ph type="sldNum" sz="quarter" idx="12"/>
          </p:nvPr>
        </p:nvSpPr>
        <p:spPr/>
        <p:txBody>
          <a:bodyPr/>
          <a:lstStyle/>
          <a:p>
            <a:fld id="{0C913308-F349-4B6D-A68A-DD1791B4A57B}" type="slidenum">
              <a:rPr lang="zh-CN" altLang="en-US" smtClean="0"/>
              <a:t>31</a:t>
            </a:fld>
            <a:endParaRPr lang="zh-CN" altLang="en-US"/>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1560" y="1700808"/>
            <a:ext cx="7150100" cy="2895600"/>
          </a:xfrm>
          <a:prstGeom prst="rect">
            <a:avLst/>
          </a:prstGeom>
        </p:spPr>
      </p:pic>
    </p:spTree>
    <p:extLst>
      <p:ext uri="{BB962C8B-B14F-4D97-AF65-F5344CB8AC3E}">
        <p14:creationId xmlns:p14="http://schemas.microsoft.com/office/powerpoint/2010/main" val="170349104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t>欧氏距离和</a:t>
            </a:r>
            <a:r>
              <a:rPr lang="en-US" altLang="zh-CN" dirty="0"/>
              <a:t>FTB</a:t>
            </a:r>
            <a:r>
              <a:rPr lang="zh-CN" altLang="en-US" dirty="0"/>
              <a:t>框架的结合实现</a:t>
            </a:r>
            <a:endParaRPr kumimoji="1" lang="zh-CN" altLang="en-US" dirty="0"/>
          </a:p>
        </p:txBody>
      </p:sp>
      <p:sp>
        <p:nvSpPr>
          <p:cNvPr id="3" name="内容占位符 2"/>
          <p:cNvSpPr>
            <a:spLocks noGrp="1"/>
          </p:cNvSpPr>
          <p:nvPr>
            <p:ph idx="1"/>
          </p:nvPr>
        </p:nvSpPr>
        <p:spPr/>
        <p:txBody>
          <a:bodyPr/>
          <a:lstStyle/>
          <a:p>
            <a:r>
              <a:rPr kumimoji="1" lang="en-US" altLang="zh-CN" dirty="0" smtClean="0"/>
              <a:t>ED-FTB</a:t>
            </a:r>
            <a:r>
              <a:rPr kumimoji="1" lang="zh-CN" altLang="en-US" dirty="0" smtClean="0"/>
              <a:t>算法的实现</a:t>
            </a:r>
          </a:p>
          <a:p>
            <a:pPr marL="457200" lvl="1" indent="0">
              <a:buNone/>
            </a:pPr>
            <a:endParaRPr kumimoji="1" lang="zh-CN" altLang="en-US" dirty="0"/>
          </a:p>
        </p:txBody>
      </p:sp>
      <p:sp>
        <p:nvSpPr>
          <p:cNvPr id="4" name="幻灯片编号占位符 3"/>
          <p:cNvSpPr>
            <a:spLocks noGrp="1"/>
          </p:cNvSpPr>
          <p:nvPr>
            <p:ph type="sldNum" sz="quarter" idx="12"/>
          </p:nvPr>
        </p:nvSpPr>
        <p:spPr/>
        <p:txBody>
          <a:bodyPr/>
          <a:lstStyle/>
          <a:p>
            <a:fld id="{0C913308-F349-4B6D-A68A-DD1791B4A57B}" type="slidenum">
              <a:rPr lang="zh-CN" altLang="en-US" smtClean="0"/>
              <a:t>32</a:t>
            </a:fld>
            <a:endParaRPr lang="zh-CN" altLang="en-US"/>
          </a:p>
        </p:txBody>
      </p:sp>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9172" y="1617878"/>
            <a:ext cx="8242300" cy="3187700"/>
          </a:xfrm>
          <a:prstGeom prst="rect">
            <a:avLst/>
          </a:prstGeom>
        </p:spPr>
      </p:pic>
    </p:spTree>
    <p:extLst>
      <p:ext uri="{BB962C8B-B14F-4D97-AF65-F5344CB8AC3E}">
        <p14:creationId xmlns:p14="http://schemas.microsoft.com/office/powerpoint/2010/main" val="97395518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t>欧氏距离和</a:t>
            </a:r>
            <a:r>
              <a:rPr lang="en-US" altLang="zh-CN" dirty="0"/>
              <a:t>FTB</a:t>
            </a:r>
            <a:r>
              <a:rPr lang="zh-CN" altLang="en-US" dirty="0"/>
              <a:t>框架的结合实现</a:t>
            </a:r>
            <a:endParaRPr kumimoji="1" lang="zh-CN" altLang="en-US" dirty="0"/>
          </a:p>
        </p:txBody>
      </p:sp>
      <p:sp>
        <p:nvSpPr>
          <p:cNvPr id="3" name="内容占位符 2"/>
          <p:cNvSpPr>
            <a:spLocks noGrp="1"/>
          </p:cNvSpPr>
          <p:nvPr>
            <p:ph idx="1"/>
          </p:nvPr>
        </p:nvSpPr>
        <p:spPr/>
        <p:txBody>
          <a:bodyPr/>
          <a:lstStyle/>
          <a:p>
            <a:r>
              <a:rPr kumimoji="1" lang="en-US" altLang="zh-CN" dirty="0" smtClean="0"/>
              <a:t>ED-FTB</a:t>
            </a:r>
            <a:r>
              <a:rPr kumimoji="1" lang="zh-CN" altLang="en-US" dirty="0" smtClean="0"/>
              <a:t>算法的实现</a:t>
            </a:r>
          </a:p>
          <a:p>
            <a:pPr marL="457200" lvl="1" indent="0">
              <a:buNone/>
            </a:pPr>
            <a:endParaRPr kumimoji="1" lang="zh-CN" altLang="en-US" dirty="0"/>
          </a:p>
        </p:txBody>
      </p:sp>
      <p:sp>
        <p:nvSpPr>
          <p:cNvPr id="4" name="幻灯片编号占位符 3"/>
          <p:cNvSpPr>
            <a:spLocks noGrp="1"/>
          </p:cNvSpPr>
          <p:nvPr>
            <p:ph type="sldNum" sz="quarter" idx="12"/>
          </p:nvPr>
        </p:nvSpPr>
        <p:spPr/>
        <p:txBody>
          <a:bodyPr/>
          <a:lstStyle/>
          <a:p>
            <a:fld id="{0C913308-F349-4B6D-A68A-DD1791B4A57B}" type="slidenum">
              <a:rPr lang="zh-CN" altLang="en-US" smtClean="0"/>
              <a:t>33</a:t>
            </a:fld>
            <a:endParaRPr lang="zh-CN" altLang="en-US"/>
          </a:p>
        </p:txBody>
      </p:sp>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2450" y="1844824"/>
            <a:ext cx="8039100" cy="3416300"/>
          </a:xfrm>
          <a:prstGeom prst="rect">
            <a:avLst/>
          </a:prstGeom>
        </p:spPr>
      </p:pic>
    </p:spTree>
    <p:extLst>
      <p:ext uri="{BB962C8B-B14F-4D97-AF65-F5344CB8AC3E}">
        <p14:creationId xmlns:p14="http://schemas.microsoft.com/office/powerpoint/2010/main" val="52325708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t>欧氏距离和</a:t>
            </a:r>
            <a:r>
              <a:rPr lang="en-US" altLang="zh-CN" dirty="0"/>
              <a:t>FTB</a:t>
            </a:r>
            <a:r>
              <a:rPr lang="zh-CN" altLang="en-US" dirty="0"/>
              <a:t>框架的结合实现</a:t>
            </a:r>
            <a:endParaRPr kumimoji="1" lang="zh-CN" altLang="en-US" dirty="0"/>
          </a:p>
        </p:txBody>
      </p:sp>
      <p:sp>
        <p:nvSpPr>
          <p:cNvPr id="3" name="内容占位符 2"/>
          <p:cNvSpPr>
            <a:spLocks noGrp="1"/>
          </p:cNvSpPr>
          <p:nvPr>
            <p:ph idx="1"/>
          </p:nvPr>
        </p:nvSpPr>
        <p:spPr/>
        <p:txBody>
          <a:bodyPr/>
          <a:lstStyle/>
          <a:p>
            <a:r>
              <a:rPr kumimoji="1" lang="zh-CN" altLang="en-US" dirty="0" smtClean="0"/>
              <a:t>实验</a:t>
            </a:r>
          </a:p>
          <a:p>
            <a:pPr lvl="1"/>
            <a:r>
              <a:rPr kumimoji="1" lang="zh-CN" altLang="en-US" dirty="0" smtClean="0"/>
              <a:t>实验设置</a:t>
            </a:r>
          </a:p>
          <a:p>
            <a:pPr marL="457200" lvl="1" indent="0">
              <a:buNone/>
            </a:pPr>
            <a:r>
              <a:rPr kumimoji="1" lang="zh-CN" altLang="en-US" dirty="0"/>
              <a:t>	</a:t>
            </a:r>
            <a:r>
              <a:rPr kumimoji="1" lang="zh-CN" altLang="en-US" dirty="0" smtClean="0"/>
              <a:t>数据集：北京出租车（</a:t>
            </a:r>
            <a:r>
              <a:rPr kumimoji="1" lang="en-US" altLang="zh-CN" dirty="0" err="1" smtClean="0"/>
              <a:t>TSmall</a:t>
            </a:r>
            <a:r>
              <a:rPr kumimoji="1" lang="en-US" altLang="zh-CN" dirty="0" smtClean="0"/>
              <a:t>, </a:t>
            </a:r>
            <a:r>
              <a:rPr kumimoji="1" lang="en-US" altLang="zh-CN" dirty="0" err="1" smtClean="0"/>
              <a:t>TBig</a:t>
            </a:r>
            <a:r>
              <a:rPr kumimoji="1" lang="zh-CN" altLang="en-US" dirty="0" smtClean="0"/>
              <a:t>）</a:t>
            </a:r>
            <a:endParaRPr kumimoji="1" lang="en-US" altLang="zh-CN" dirty="0"/>
          </a:p>
          <a:p>
            <a:pPr marL="457200" lvl="1" indent="0">
              <a:buNone/>
            </a:pPr>
            <a:r>
              <a:rPr kumimoji="1" lang="en-US" altLang="zh-CN" dirty="0" smtClean="0"/>
              <a:t>     </a:t>
            </a:r>
            <a:r>
              <a:rPr kumimoji="1" lang="zh-CN" altLang="en-US" dirty="0" smtClean="0"/>
              <a:t>                  </a:t>
            </a:r>
            <a:r>
              <a:rPr kumimoji="1" lang="en-US" altLang="zh-CN" dirty="0" err="1" smtClean="0"/>
              <a:t>Tsmall</a:t>
            </a:r>
            <a:r>
              <a:rPr kumimoji="1" lang="zh-CN" altLang="en-US" dirty="0" smtClean="0"/>
              <a:t>：</a:t>
            </a:r>
            <a:r>
              <a:rPr kumimoji="1" lang="en-US" altLang="zh-CN" dirty="0" smtClean="0"/>
              <a:t>1</a:t>
            </a:r>
            <a:r>
              <a:rPr kumimoji="1" lang="zh-CN" altLang="en-US" dirty="0" smtClean="0"/>
              <a:t>万条（</a:t>
            </a:r>
            <a:r>
              <a:rPr kumimoji="1" lang="en-US" altLang="zh-CN" dirty="0" smtClean="0"/>
              <a:t>2013.10.1-10.7</a:t>
            </a:r>
            <a:r>
              <a:rPr kumimoji="1" lang="zh-CN" altLang="en-US" dirty="0" smtClean="0"/>
              <a:t>）</a:t>
            </a:r>
          </a:p>
          <a:p>
            <a:pPr marL="457200" lvl="1" indent="0">
              <a:buNone/>
            </a:pPr>
            <a:r>
              <a:rPr kumimoji="1" lang="zh-CN" altLang="en-US" dirty="0"/>
              <a:t> </a:t>
            </a:r>
            <a:r>
              <a:rPr kumimoji="1" lang="zh-CN" altLang="en-US" dirty="0" smtClean="0"/>
              <a:t>                      </a:t>
            </a:r>
            <a:r>
              <a:rPr kumimoji="1" lang="en-US" altLang="zh-CN" dirty="0" err="1" smtClean="0"/>
              <a:t>TBig</a:t>
            </a:r>
            <a:r>
              <a:rPr kumimoji="1" lang="zh-CN" altLang="en-US" dirty="0" smtClean="0"/>
              <a:t>：</a:t>
            </a:r>
            <a:r>
              <a:rPr kumimoji="1" lang="en-US" altLang="zh-CN" dirty="0" smtClean="0"/>
              <a:t>1</a:t>
            </a:r>
            <a:r>
              <a:rPr kumimoji="1" lang="zh-CN" altLang="en-US" dirty="0" smtClean="0"/>
              <a:t>百万条（</a:t>
            </a:r>
            <a:r>
              <a:rPr kumimoji="1" lang="en-US" altLang="zh-CN" dirty="0" smtClean="0"/>
              <a:t>2013.11.1-12.31</a:t>
            </a:r>
            <a:r>
              <a:rPr kumimoji="1" lang="zh-CN" altLang="en-US" dirty="0" smtClean="0"/>
              <a:t>）</a:t>
            </a:r>
          </a:p>
          <a:p>
            <a:pPr marL="457200" lvl="1" indent="0">
              <a:buNone/>
            </a:pPr>
            <a:r>
              <a:rPr kumimoji="1" lang="zh-CN" altLang="en-US"/>
              <a:t> </a:t>
            </a:r>
            <a:r>
              <a:rPr kumimoji="1" lang="zh-CN" altLang="en-US" smtClean="0"/>
              <a:t>   </a:t>
            </a:r>
            <a:r>
              <a:rPr kumimoji="1" lang="zh-CN" altLang="en-US" smtClean="0"/>
              <a:t>预</a:t>
            </a:r>
            <a:r>
              <a:rPr kumimoji="1" lang="zh-CN" altLang="en-US" dirty="0" smtClean="0"/>
              <a:t>处理：校准，正规化。</a:t>
            </a:r>
            <a:endParaRPr kumimoji="1" lang="zh-CN" altLang="en-US" dirty="0" smtClean="0"/>
          </a:p>
          <a:p>
            <a:pPr marL="457200" lvl="1" indent="0">
              <a:buNone/>
            </a:pPr>
            <a:r>
              <a:rPr kumimoji="1" lang="zh-CN" altLang="en-US" dirty="0"/>
              <a:t> </a:t>
            </a:r>
            <a:r>
              <a:rPr kumimoji="1" lang="zh-CN" altLang="en-US" dirty="0" smtClean="0"/>
              <a:t>    硬件环境：</a:t>
            </a:r>
            <a:r>
              <a:rPr kumimoji="1" lang="en-US" altLang="zh-CN" dirty="0" smtClean="0"/>
              <a:t>12</a:t>
            </a:r>
            <a:r>
              <a:rPr kumimoji="1" lang="zh-CN" altLang="en-US" dirty="0" smtClean="0"/>
              <a:t>台 </a:t>
            </a:r>
            <a:r>
              <a:rPr kumimoji="1" lang="en-US" altLang="zh-CN" dirty="0" smtClean="0"/>
              <a:t>8</a:t>
            </a:r>
            <a:r>
              <a:rPr kumimoji="1" lang="zh-CN" altLang="en-US" dirty="0" smtClean="0"/>
              <a:t>核</a:t>
            </a:r>
            <a:r>
              <a:rPr lang="fi-FI" altLang="zh-CN" dirty="0"/>
              <a:t>E5335 2.0 GHz </a:t>
            </a:r>
            <a:r>
              <a:rPr lang="en-US" altLang="zh-CN" dirty="0" smtClean="0"/>
              <a:t>CPU</a:t>
            </a:r>
            <a:endParaRPr lang="fi-FI" altLang="zh-CN" dirty="0"/>
          </a:p>
          <a:p>
            <a:pPr marL="457200" lvl="1" indent="0">
              <a:buNone/>
            </a:pPr>
            <a:endParaRPr kumimoji="1" lang="en-US" altLang="zh-CN" dirty="0" smtClean="0"/>
          </a:p>
          <a:p>
            <a:pPr marL="457200" lvl="1" indent="0">
              <a:buNone/>
            </a:pPr>
            <a:endParaRPr kumimoji="1" lang="en-US" altLang="zh-CN" dirty="0"/>
          </a:p>
          <a:p>
            <a:pPr marL="457200" lvl="1" indent="0">
              <a:buNone/>
            </a:pPr>
            <a:endParaRPr kumimoji="1" lang="zh-CN" altLang="en-US" dirty="0" smtClean="0"/>
          </a:p>
          <a:p>
            <a:pPr marL="457200" lvl="1" indent="0">
              <a:buNone/>
            </a:pPr>
            <a:endParaRPr kumimoji="1" lang="zh-CN" altLang="en-US" dirty="0"/>
          </a:p>
        </p:txBody>
      </p:sp>
      <p:sp>
        <p:nvSpPr>
          <p:cNvPr id="4" name="幻灯片编号占位符 3"/>
          <p:cNvSpPr>
            <a:spLocks noGrp="1"/>
          </p:cNvSpPr>
          <p:nvPr>
            <p:ph type="sldNum" sz="quarter" idx="12"/>
          </p:nvPr>
        </p:nvSpPr>
        <p:spPr/>
        <p:txBody>
          <a:bodyPr/>
          <a:lstStyle/>
          <a:p>
            <a:fld id="{0C913308-F349-4B6D-A68A-DD1791B4A57B}" type="slidenum">
              <a:rPr lang="zh-CN" altLang="en-US" smtClean="0"/>
              <a:t>34</a:t>
            </a:fld>
            <a:endParaRPr lang="zh-CN" altLang="en-US"/>
          </a:p>
        </p:txBody>
      </p:sp>
    </p:spTree>
    <p:extLst>
      <p:ext uri="{BB962C8B-B14F-4D97-AF65-F5344CB8AC3E}">
        <p14:creationId xmlns:p14="http://schemas.microsoft.com/office/powerpoint/2010/main" val="5366702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t>欧氏距离和</a:t>
            </a:r>
            <a:r>
              <a:rPr lang="en-US" altLang="zh-CN" dirty="0"/>
              <a:t>FTB</a:t>
            </a:r>
            <a:r>
              <a:rPr lang="zh-CN" altLang="en-US" dirty="0"/>
              <a:t>框架的结合实现</a:t>
            </a:r>
            <a:endParaRPr kumimoji="1" lang="zh-CN" altLang="en-US" dirty="0"/>
          </a:p>
        </p:txBody>
      </p:sp>
      <p:sp>
        <p:nvSpPr>
          <p:cNvPr id="3" name="内容占位符 2"/>
          <p:cNvSpPr>
            <a:spLocks noGrp="1"/>
          </p:cNvSpPr>
          <p:nvPr>
            <p:ph idx="1"/>
          </p:nvPr>
        </p:nvSpPr>
        <p:spPr/>
        <p:txBody>
          <a:bodyPr/>
          <a:lstStyle/>
          <a:p>
            <a:r>
              <a:rPr kumimoji="1" lang="zh-CN" altLang="en-US" dirty="0" smtClean="0"/>
              <a:t>实验</a:t>
            </a:r>
          </a:p>
          <a:p>
            <a:pPr lvl="1"/>
            <a:r>
              <a:rPr kumimoji="1" lang="zh-CN" altLang="en-US" dirty="0" smtClean="0"/>
              <a:t>算法有效性</a:t>
            </a:r>
            <a:r>
              <a:rPr kumimoji="1" lang="en-US" altLang="zh-CN" dirty="0" smtClean="0"/>
              <a:t>---</a:t>
            </a:r>
            <a:r>
              <a:rPr kumimoji="1" lang="zh-CN" altLang="en-US" dirty="0" smtClean="0"/>
              <a:t>剪枝效果</a:t>
            </a:r>
            <a:endParaRPr kumimoji="1" lang="en-US" altLang="zh-CN" dirty="0"/>
          </a:p>
          <a:p>
            <a:pPr marL="457200" lvl="1" indent="0">
              <a:buNone/>
            </a:pPr>
            <a:endParaRPr kumimoji="1" lang="zh-CN" altLang="en-US" dirty="0" smtClean="0"/>
          </a:p>
          <a:p>
            <a:pPr marL="457200" lvl="1" indent="0">
              <a:buNone/>
            </a:pPr>
            <a:endParaRPr kumimoji="1" lang="zh-CN" altLang="en-US" dirty="0"/>
          </a:p>
        </p:txBody>
      </p:sp>
      <p:sp>
        <p:nvSpPr>
          <p:cNvPr id="4" name="幻灯片编号占位符 3"/>
          <p:cNvSpPr>
            <a:spLocks noGrp="1"/>
          </p:cNvSpPr>
          <p:nvPr>
            <p:ph type="sldNum" sz="quarter" idx="12"/>
          </p:nvPr>
        </p:nvSpPr>
        <p:spPr/>
        <p:txBody>
          <a:bodyPr/>
          <a:lstStyle/>
          <a:p>
            <a:fld id="{0C913308-F349-4B6D-A68A-DD1791B4A57B}" type="slidenum">
              <a:rPr lang="zh-CN" altLang="en-US" smtClean="0"/>
              <a:t>35</a:t>
            </a:fld>
            <a:endParaRPr lang="zh-CN" altLang="en-US"/>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5656" y="2108531"/>
            <a:ext cx="5047952" cy="4775758"/>
          </a:xfrm>
          <a:prstGeom prst="rect">
            <a:avLst/>
          </a:prstGeom>
        </p:spPr>
      </p:pic>
    </p:spTree>
    <p:extLst>
      <p:ext uri="{BB962C8B-B14F-4D97-AF65-F5344CB8AC3E}">
        <p14:creationId xmlns:p14="http://schemas.microsoft.com/office/powerpoint/2010/main" val="199163472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t>欧氏距离和</a:t>
            </a:r>
            <a:r>
              <a:rPr lang="en-US" altLang="zh-CN" dirty="0"/>
              <a:t>FTB</a:t>
            </a:r>
            <a:r>
              <a:rPr lang="zh-CN" altLang="en-US" dirty="0"/>
              <a:t>框架的结合实现</a:t>
            </a:r>
            <a:endParaRPr kumimoji="1" lang="zh-CN" altLang="en-US" dirty="0"/>
          </a:p>
        </p:txBody>
      </p:sp>
      <p:sp>
        <p:nvSpPr>
          <p:cNvPr id="3" name="内容占位符 2"/>
          <p:cNvSpPr>
            <a:spLocks noGrp="1"/>
          </p:cNvSpPr>
          <p:nvPr>
            <p:ph idx="1"/>
          </p:nvPr>
        </p:nvSpPr>
        <p:spPr/>
        <p:txBody>
          <a:bodyPr/>
          <a:lstStyle/>
          <a:p>
            <a:r>
              <a:rPr kumimoji="1" lang="zh-CN" altLang="en-US" dirty="0" smtClean="0"/>
              <a:t>实验</a:t>
            </a:r>
          </a:p>
          <a:p>
            <a:pPr lvl="1"/>
            <a:r>
              <a:rPr kumimoji="1" lang="zh-CN" altLang="en-US" dirty="0" smtClean="0"/>
              <a:t>算法有效性</a:t>
            </a:r>
            <a:r>
              <a:rPr kumimoji="1" lang="en-US" altLang="zh-CN" dirty="0" smtClean="0"/>
              <a:t>---</a:t>
            </a:r>
            <a:r>
              <a:rPr kumimoji="1" lang="zh-CN" altLang="en-US" dirty="0" smtClean="0"/>
              <a:t>通信性能</a:t>
            </a:r>
            <a:endParaRPr kumimoji="1" lang="en-US" altLang="zh-CN" dirty="0" smtClean="0"/>
          </a:p>
          <a:p>
            <a:pPr marL="457200" lvl="1" indent="0">
              <a:buNone/>
            </a:pPr>
            <a:endParaRPr kumimoji="1" lang="en-US" altLang="zh-CN" dirty="0"/>
          </a:p>
          <a:p>
            <a:pPr marL="457200" lvl="1" indent="0">
              <a:buNone/>
            </a:pPr>
            <a:endParaRPr kumimoji="1" lang="zh-CN" altLang="en-US" dirty="0" smtClean="0"/>
          </a:p>
          <a:p>
            <a:pPr marL="457200" lvl="1" indent="0">
              <a:buNone/>
            </a:pPr>
            <a:endParaRPr kumimoji="1" lang="zh-CN" altLang="en-US" dirty="0"/>
          </a:p>
        </p:txBody>
      </p:sp>
      <p:sp>
        <p:nvSpPr>
          <p:cNvPr id="4" name="幻灯片编号占位符 3"/>
          <p:cNvSpPr>
            <a:spLocks noGrp="1"/>
          </p:cNvSpPr>
          <p:nvPr>
            <p:ph type="sldNum" sz="quarter" idx="12"/>
          </p:nvPr>
        </p:nvSpPr>
        <p:spPr/>
        <p:txBody>
          <a:bodyPr/>
          <a:lstStyle/>
          <a:p>
            <a:fld id="{0C913308-F349-4B6D-A68A-DD1791B4A57B}" type="slidenum">
              <a:rPr lang="zh-CN" altLang="en-US" smtClean="0"/>
              <a:t>36</a:t>
            </a:fld>
            <a:endParaRPr lang="zh-CN" altLang="en-US"/>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9410" y="1988841"/>
            <a:ext cx="5778470" cy="4902944"/>
          </a:xfrm>
          <a:prstGeom prst="rect">
            <a:avLst/>
          </a:prstGeom>
        </p:spPr>
      </p:pic>
    </p:spTree>
    <p:extLst>
      <p:ext uri="{BB962C8B-B14F-4D97-AF65-F5344CB8AC3E}">
        <p14:creationId xmlns:p14="http://schemas.microsoft.com/office/powerpoint/2010/main" val="180135676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t>欧氏距离和</a:t>
            </a:r>
            <a:r>
              <a:rPr lang="en-US" altLang="zh-CN" dirty="0"/>
              <a:t>FTB</a:t>
            </a:r>
            <a:r>
              <a:rPr lang="zh-CN" altLang="en-US" dirty="0"/>
              <a:t>框架的结合实现</a:t>
            </a:r>
            <a:endParaRPr kumimoji="1" lang="zh-CN" altLang="en-US" dirty="0"/>
          </a:p>
        </p:txBody>
      </p:sp>
      <p:sp>
        <p:nvSpPr>
          <p:cNvPr id="3" name="内容占位符 2"/>
          <p:cNvSpPr>
            <a:spLocks noGrp="1"/>
          </p:cNvSpPr>
          <p:nvPr>
            <p:ph idx="1"/>
          </p:nvPr>
        </p:nvSpPr>
        <p:spPr/>
        <p:txBody>
          <a:bodyPr/>
          <a:lstStyle/>
          <a:p>
            <a:r>
              <a:rPr kumimoji="1" lang="zh-CN" altLang="en-US" dirty="0" smtClean="0"/>
              <a:t>实验</a:t>
            </a:r>
          </a:p>
          <a:p>
            <a:pPr lvl="1"/>
            <a:r>
              <a:rPr kumimoji="1" lang="zh-CN" altLang="en-US" dirty="0" smtClean="0"/>
              <a:t>算法可扩展性（含初始化时间）</a:t>
            </a:r>
            <a:endParaRPr kumimoji="1" lang="en-US" altLang="zh-CN" dirty="0" smtClean="0"/>
          </a:p>
          <a:p>
            <a:pPr marL="457200" lvl="1" indent="0">
              <a:buNone/>
            </a:pPr>
            <a:endParaRPr kumimoji="1" lang="en-US" altLang="zh-CN" dirty="0"/>
          </a:p>
          <a:p>
            <a:pPr marL="457200" lvl="1" indent="0">
              <a:buNone/>
            </a:pPr>
            <a:endParaRPr kumimoji="1" lang="zh-CN" altLang="en-US" dirty="0" smtClean="0"/>
          </a:p>
          <a:p>
            <a:pPr marL="457200" lvl="1" indent="0">
              <a:buNone/>
            </a:pPr>
            <a:endParaRPr kumimoji="1" lang="zh-CN" altLang="en-US" dirty="0"/>
          </a:p>
        </p:txBody>
      </p:sp>
      <p:sp>
        <p:nvSpPr>
          <p:cNvPr id="4" name="幻灯片编号占位符 3"/>
          <p:cNvSpPr>
            <a:spLocks noGrp="1"/>
          </p:cNvSpPr>
          <p:nvPr>
            <p:ph type="sldNum" sz="quarter" idx="12"/>
          </p:nvPr>
        </p:nvSpPr>
        <p:spPr/>
        <p:txBody>
          <a:bodyPr/>
          <a:lstStyle/>
          <a:p>
            <a:fld id="{0C913308-F349-4B6D-A68A-DD1791B4A57B}" type="slidenum">
              <a:rPr lang="zh-CN" altLang="en-US" smtClean="0"/>
              <a:t>37</a:t>
            </a:fld>
            <a:endParaRPr lang="zh-CN" altLang="en-US"/>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3575" y="2140712"/>
            <a:ext cx="7816850" cy="4236920"/>
          </a:xfrm>
          <a:prstGeom prst="rect">
            <a:avLst/>
          </a:prstGeom>
        </p:spPr>
      </p:pic>
    </p:spTree>
    <p:extLst>
      <p:ext uri="{BB962C8B-B14F-4D97-AF65-F5344CB8AC3E}">
        <p14:creationId xmlns:p14="http://schemas.microsoft.com/office/powerpoint/2010/main" val="165210516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t>提纲</a:t>
            </a:r>
          </a:p>
        </p:txBody>
      </p:sp>
      <p:sp>
        <p:nvSpPr>
          <p:cNvPr id="3" name="内容占位符 2"/>
          <p:cNvSpPr>
            <a:spLocks noGrp="1"/>
          </p:cNvSpPr>
          <p:nvPr>
            <p:ph idx="1"/>
          </p:nvPr>
        </p:nvSpPr>
        <p:spPr>
          <a:xfrm>
            <a:off x="457200" y="1052736"/>
            <a:ext cx="8686800" cy="5328592"/>
          </a:xfrm>
        </p:spPr>
        <p:txBody>
          <a:bodyPr/>
          <a:lstStyle/>
          <a:p>
            <a:pPr marL="571500" indent="-571500">
              <a:buFont typeface="+mj-ea"/>
              <a:buAutoNum type="ea1JpnChsDbPeriod"/>
            </a:pPr>
            <a:r>
              <a:rPr lang="zh-CN" altLang="en-US" dirty="0" smtClean="0"/>
              <a:t>引言</a:t>
            </a:r>
            <a:endParaRPr lang="en-US" altLang="zh-CN" dirty="0" smtClean="0"/>
          </a:p>
          <a:p>
            <a:pPr marL="571500" indent="-571500">
              <a:buFont typeface="+mj-ea"/>
              <a:buAutoNum type="ea1JpnChsDbPeriod"/>
            </a:pPr>
            <a:r>
              <a:rPr lang="zh-CN" altLang="zh-CN" dirty="0"/>
              <a:t>基于</a:t>
            </a:r>
            <a:r>
              <a:rPr lang="zh-CN" altLang="en-US" dirty="0"/>
              <a:t>多粒度概要数据的处理框架</a:t>
            </a:r>
            <a:r>
              <a:rPr lang="en-US" altLang="zh-CN" dirty="0"/>
              <a:t>:FTB</a:t>
            </a:r>
            <a:r>
              <a:rPr lang="zh-CN" altLang="en-US" dirty="0"/>
              <a:t>和</a:t>
            </a:r>
            <a:r>
              <a:rPr lang="en-US" altLang="zh-CN" dirty="0"/>
              <a:t>FLB</a:t>
            </a:r>
          </a:p>
          <a:p>
            <a:pPr marL="571500" lvl="0" indent="-571500">
              <a:buFont typeface="+mj-ea"/>
              <a:buAutoNum type="ea1JpnChsDbPeriod"/>
            </a:pPr>
            <a:r>
              <a:rPr lang="zh-CN" altLang="en-US" dirty="0"/>
              <a:t>欧氏距离和</a:t>
            </a:r>
            <a:r>
              <a:rPr lang="en-US" altLang="zh-CN" dirty="0"/>
              <a:t>FTB</a:t>
            </a:r>
            <a:r>
              <a:rPr lang="zh-CN" altLang="en-US" dirty="0"/>
              <a:t>框架的结合</a:t>
            </a:r>
            <a:r>
              <a:rPr lang="zh-CN" altLang="en-US" dirty="0" smtClean="0"/>
              <a:t>实现</a:t>
            </a:r>
          </a:p>
          <a:p>
            <a:pPr marL="571500" lvl="0" indent="-571500">
              <a:buFont typeface="+mj-ea"/>
              <a:buAutoNum type="ea1JpnChsDbPeriod"/>
            </a:pPr>
            <a:r>
              <a:rPr lang="zh-CN" altLang="en-US" dirty="0" smtClean="0">
                <a:hlinkClick r:id="" action="ppaction://hlinkshowjump?jump=nextslide"/>
              </a:rPr>
              <a:t>动态</a:t>
            </a:r>
            <a:r>
              <a:rPr lang="zh-CN" altLang="en-US" dirty="0">
                <a:hlinkClick r:id="" action="ppaction://hlinkshowjump?jump=nextslide"/>
              </a:rPr>
              <a:t>时间卷曲距离和</a:t>
            </a:r>
            <a:r>
              <a:rPr lang="en-US" altLang="zh-CN" dirty="0">
                <a:hlinkClick r:id="" action="ppaction://hlinkshowjump?jump=nextslide"/>
              </a:rPr>
              <a:t>FLB</a:t>
            </a:r>
            <a:r>
              <a:rPr lang="zh-CN" altLang="en-US" dirty="0">
                <a:hlinkClick r:id="" action="ppaction://hlinkshowjump?jump=nextslide"/>
              </a:rPr>
              <a:t>框架的结合</a:t>
            </a:r>
            <a:r>
              <a:rPr lang="zh-CN" altLang="en-US" dirty="0" smtClean="0">
                <a:hlinkClick r:id="" action="ppaction://hlinkshowjump?jump=nextslide"/>
              </a:rPr>
              <a:t>实现</a:t>
            </a:r>
            <a:endParaRPr lang="en-US" altLang="zh-CN" dirty="0"/>
          </a:p>
          <a:p>
            <a:pPr marL="571500" indent="-571500">
              <a:buFont typeface="+mj-ea"/>
              <a:buAutoNum type="ea1JpnChsDbPeriod"/>
            </a:pPr>
            <a:r>
              <a:rPr lang="zh-CN" altLang="en-US" dirty="0"/>
              <a:t>总结和展望</a:t>
            </a:r>
            <a:endParaRPr lang="en-US" altLang="zh-CN" dirty="0"/>
          </a:p>
          <a:p>
            <a:endParaRPr lang="zh-CN" altLang="en-US"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t>38</a:t>
            </a:fld>
            <a:endParaRPr lang="zh-CN" altLang="en-US"/>
          </a:p>
        </p:txBody>
      </p:sp>
    </p:spTree>
    <p:extLst>
      <p:ext uri="{BB962C8B-B14F-4D97-AF65-F5344CB8AC3E}">
        <p14:creationId xmlns:p14="http://schemas.microsoft.com/office/powerpoint/2010/main" val="153258717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a:blip r:embed="rId3"/>
          <a:stretch>
            <a:fillRect/>
          </a:stretch>
        </p:blipFill>
        <p:spPr>
          <a:xfrm>
            <a:off x="5945399" y="2290621"/>
            <a:ext cx="1879600" cy="1439788"/>
          </a:xfrm>
          <a:prstGeom prst="rect">
            <a:avLst/>
          </a:prstGeom>
        </p:spPr>
      </p:pic>
      <p:pic>
        <p:nvPicPr>
          <p:cNvPr id="8" name="图片 7"/>
          <p:cNvPicPr>
            <a:picLocks noChangeAspect="1"/>
          </p:cNvPicPr>
          <p:nvPr/>
        </p:nvPicPr>
        <p:blipFill>
          <a:blip r:embed="rId4"/>
          <a:stretch>
            <a:fillRect/>
          </a:stretch>
        </p:blipFill>
        <p:spPr>
          <a:xfrm>
            <a:off x="3995936" y="1469131"/>
            <a:ext cx="2557264" cy="2473419"/>
          </a:xfrm>
          <a:prstGeom prst="rect">
            <a:avLst/>
          </a:prstGeom>
        </p:spPr>
      </p:pic>
      <p:sp>
        <p:nvSpPr>
          <p:cNvPr id="2" name="标题 1"/>
          <p:cNvSpPr>
            <a:spLocks noGrp="1"/>
          </p:cNvSpPr>
          <p:nvPr>
            <p:ph type="title"/>
          </p:nvPr>
        </p:nvSpPr>
        <p:spPr/>
        <p:txBody>
          <a:bodyPr>
            <a:normAutofit fontScale="90000"/>
          </a:bodyPr>
          <a:lstStyle/>
          <a:p>
            <a:r>
              <a:rPr lang="zh-CN" altLang="en-US" dirty="0"/>
              <a:t>引言</a:t>
            </a:r>
          </a:p>
        </p:txBody>
      </p:sp>
      <p:sp>
        <p:nvSpPr>
          <p:cNvPr id="4" name="灯片编号占位符 3"/>
          <p:cNvSpPr>
            <a:spLocks noGrp="1"/>
          </p:cNvSpPr>
          <p:nvPr>
            <p:ph type="sldNum" sz="quarter" idx="12"/>
          </p:nvPr>
        </p:nvSpPr>
        <p:spPr/>
        <p:txBody>
          <a:bodyPr/>
          <a:lstStyle/>
          <a:p>
            <a:fld id="{0C913308-F349-4B6D-A68A-DD1791B4A57B}" type="slidenum">
              <a:rPr lang="zh-CN" altLang="en-US" smtClean="0"/>
              <a:t>3</a:t>
            </a:fld>
            <a:endParaRPr lang="zh-CN" altLang="en-US"/>
          </a:p>
        </p:txBody>
      </p:sp>
      <p:pic>
        <p:nvPicPr>
          <p:cNvPr id="9" name="内容占位符 8"/>
          <p:cNvPicPr>
            <a:picLocks noGrp="1" noChangeAspect="1"/>
          </p:cNvPicPr>
          <p:nvPr>
            <p:ph idx="1"/>
          </p:nvPr>
        </p:nvPicPr>
        <p:blipFill>
          <a:blip r:embed="rId5"/>
          <a:stretch>
            <a:fillRect/>
          </a:stretch>
        </p:blipFill>
        <p:spPr>
          <a:xfrm>
            <a:off x="6553200" y="1231407"/>
            <a:ext cx="2338952" cy="1188039"/>
          </a:xfrm>
          <a:prstGeom prst="rect">
            <a:avLst/>
          </a:prstGeom>
        </p:spPr>
      </p:pic>
      <p:sp>
        <p:nvSpPr>
          <p:cNvPr id="13" name="文本框 12"/>
          <p:cNvSpPr txBox="1"/>
          <p:nvPr/>
        </p:nvSpPr>
        <p:spPr>
          <a:xfrm>
            <a:off x="251520" y="1624955"/>
            <a:ext cx="3888431" cy="523220"/>
          </a:xfrm>
          <a:prstGeom prst="rect">
            <a:avLst/>
          </a:prstGeom>
          <a:noFill/>
        </p:spPr>
        <p:txBody>
          <a:bodyPr wrap="square" rtlCol="0">
            <a:spAutoFit/>
          </a:bodyPr>
          <a:lstStyle/>
          <a:p>
            <a:pPr marL="457200" indent="-457200">
              <a:buFont typeface="Wingdings" charset="2"/>
              <a:buChar char="l"/>
            </a:pPr>
            <a:r>
              <a:rPr kumimoji="1" lang="zh-CN" altLang="en-US" sz="2800" dirty="0" smtClean="0"/>
              <a:t>海量的轨迹数据</a:t>
            </a:r>
            <a:endParaRPr kumimoji="1" lang="zh-CN" altLang="en-US" sz="2800" dirty="0"/>
          </a:p>
        </p:txBody>
      </p:sp>
      <p:pic>
        <p:nvPicPr>
          <p:cNvPr id="14" name="图片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32240" y="3717032"/>
            <a:ext cx="2185518" cy="2185518"/>
          </a:xfrm>
          <a:prstGeom prst="rect">
            <a:avLst/>
          </a:prstGeom>
        </p:spPr>
      </p:pic>
      <p:pic>
        <p:nvPicPr>
          <p:cNvPr id="17" name="图片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890512" y="3872855"/>
            <a:ext cx="2841728" cy="2005123"/>
          </a:xfrm>
          <a:prstGeom prst="rect">
            <a:avLst/>
          </a:prstGeom>
        </p:spPr>
      </p:pic>
    </p:spTree>
    <p:extLst>
      <p:ext uri="{BB962C8B-B14F-4D97-AF65-F5344CB8AC3E}">
        <p14:creationId xmlns:p14="http://schemas.microsoft.com/office/powerpoint/2010/main" val="38706686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686800" cy="706090"/>
          </a:xfrm>
        </p:spPr>
        <p:txBody>
          <a:bodyPr>
            <a:noAutofit/>
          </a:bodyPr>
          <a:lstStyle/>
          <a:p>
            <a:pPr lvl="0"/>
            <a:r>
              <a:rPr lang="zh-CN" altLang="en-US" sz="3600" dirty="0" smtClean="0"/>
              <a:t>动态</a:t>
            </a:r>
            <a:r>
              <a:rPr lang="zh-CN" altLang="en-US" sz="3600" dirty="0"/>
              <a:t>时间卷曲距离和</a:t>
            </a:r>
            <a:r>
              <a:rPr lang="en-US" altLang="zh-CN" sz="3600" dirty="0"/>
              <a:t>FLB</a:t>
            </a:r>
            <a:r>
              <a:rPr lang="zh-CN" altLang="en-US" sz="3600" dirty="0"/>
              <a:t>框架的结合</a:t>
            </a:r>
            <a:r>
              <a:rPr lang="zh-CN" altLang="en-US" sz="3600" dirty="0" smtClean="0"/>
              <a:t>实现</a:t>
            </a:r>
            <a:endParaRPr kumimoji="1" lang="zh-CN" altLang="en-US" sz="3600" dirty="0"/>
          </a:p>
        </p:txBody>
      </p:sp>
      <p:sp>
        <p:nvSpPr>
          <p:cNvPr id="3" name="内容占位符 2"/>
          <p:cNvSpPr>
            <a:spLocks noGrp="1"/>
          </p:cNvSpPr>
          <p:nvPr>
            <p:ph idx="1"/>
          </p:nvPr>
        </p:nvSpPr>
        <p:spPr/>
        <p:txBody>
          <a:bodyPr/>
          <a:lstStyle/>
          <a:p>
            <a:r>
              <a:rPr kumimoji="1" lang="zh-CN" altLang="en-US" smtClean="0"/>
              <a:t>动态时间卷曲距离</a:t>
            </a:r>
            <a:endParaRPr kumimoji="1" lang="zh-CN" altLang="en-US" dirty="0"/>
          </a:p>
        </p:txBody>
      </p:sp>
      <p:sp>
        <p:nvSpPr>
          <p:cNvPr id="4" name="幻灯片编号占位符 3"/>
          <p:cNvSpPr>
            <a:spLocks noGrp="1"/>
          </p:cNvSpPr>
          <p:nvPr>
            <p:ph type="sldNum" sz="quarter" idx="12"/>
          </p:nvPr>
        </p:nvSpPr>
        <p:spPr/>
        <p:txBody>
          <a:bodyPr/>
          <a:lstStyle/>
          <a:p>
            <a:fld id="{0C913308-F349-4B6D-A68A-DD1791B4A57B}" type="slidenum">
              <a:rPr lang="zh-CN" altLang="en-US" smtClean="0"/>
              <a:t>39</a:t>
            </a:fld>
            <a:endParaRPr lang="zh-CN" altLang="en-US"/>
          </a:p>
        </p:txBody>
      </p:sp>
      <p:pic>
        <p:nvPicPr>
          <p:cNvPr id="5" name="图片 4"/>
          <p:cNvPicPr>
            <a:picLocks noChangeAspect="1"/>
          </p:cNvPicPr>
          <p:nvPr/>
        </p:nvPicPr>
        <p:blipFill>
          <a:blip r:embed="rId3"/>
          <a:stretch>
            <a:fillRect/>
          </a:stretch>
        </p:blipFill>
        <p:spPr>
          <a:xfrm>
            <a:off x="611560" y="1772816"/>
            <a:ext cx="8244408" cy="353007"/>
          </a:xfrm>
          <a:prstGeom prst="rect">
            <a:avLst/>
          </a:prstGeom>
        </p:spPr>
      </p:pic>
      <p:pic>
        <p:nvPicPr>
          <p:cNvPr id="11" name="图片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1872" y="2309872"/>
            <a:ext cx="4572000" cy="4546600"/>
          </a:xfrm>
          <a:prstGeom prst="rect">
            <a:avLst/>
          </a:prstGeom>
        </p:spPr>
      </p:pic>
      <p:pic>
        <p:nvPicPr>
          <p:cNvPr id="12" name="图片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72000" y="3169217"/>
            <a:ext cx="3937000" cy="571500"/>
          </a:xfrm>
          <a:prstGeom prst="rect">
            <a:avLst/>
          </a:prstGeom>
        </p:spPr>
      </p:pic>
    </p:spTree>
    <p:extLst>
      <p:ext uri="{BB962C8B-B14F-4D97-AF65-F5344CB8AC3E}">
        <p14:creationId xmlns:p14="http://schemas.microsoft.com/office/powerpoint/2010/main" val="92797776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686800" cy="706090"/>
          </a:xfrm>
        </p:spPr>
        <p:txBody>
          <a:bodyPr>
            <a:normAutofit/>
          </a:bodyPr>
          <a:lstStyle/>
          <a:p>
            <a:r>
              <a:rPr lang="zh-CN" altLang="en-US" sz="3600" dirty="0"/>
              <a:t>动态时间卷曲距离和</a:t>
            </a:r>
            <a:r>
              <a:rPr lang="en-US" altLang="zh-CN" sz="3600" dirty="0"/>
              <a:t>FLB</a:t>
            </a:r>
            <a:r>
              <a:rPr lang="zh-CN" altLang="en-US" sz="3600" dirty="0"/>
              <a:t>框架的结合实现</a:t>
            </a:r>
            <a:endParaRPr kumimoji="1" lang="zh-CN" altLang="en-US" sz="3600" dirty="0"/>
          </a:p>
        </p:txBody>
      </p:sp>
      <p:sp>
        <p:nvSpPr>
          <p:cNvPr id="3" name="内容占位符 2"/>
          <p:cNvSpPr>
            <a:spLocks noGrp="1"/>
          </p:cNvSpPr>
          <p:nvPr>
            <p:ph idx="1"/>
          </p:nvPr>
        </p:nvSpPr>
        <p:spPr/>
        <p:txBody>
          <a:bodyPr/>
          <a:lstStyle/>
          <a:p>
            <a:r>
              <a:rPr kumimoji="1" lang="zh-CN" altLang="en-US" dirty="0" smtClean="0"/>
              <a:t>基于包围信封的概要数据</a:t>
            </a:r>
          </a:p>
          <a:p>
            <a:pPr lvl="1"/>
            <a:r>
              <a:rPr kumimoji="1" lang="zh-CN" altLang="en-US" dirty="0" smtClean="0"/>
              <a:t>包围信封</a:t>
            </a:r>
          </a:p>
          <a:p>
            <a:endParaRPr kumimoji="1" lang="zh-CN" altLang="en-US" dirty="0"/>
          </a:p>
        </p:txBody>
      </p:sp>
      <p:sp>
        <p:nvSpPr>
          <p:cNvPr id="4" name="幻灯片编号占位符 3"/>
          <p:cNvSpPr>
            <a:spLocks noGrp="1"/>
          </p:cNvSpPr>
          <p:nvPr>
            <p:ph type="sldNum" sz="quarter" idx="12"/>
          </p:nvPr>
        </p:nvSpPr>
        <p:spPr/>
        <p:txBody>
          <a:bodyPr/>
          <a:lstStyle/>
          <a:p>
            <a:fld id="{0C913308-F349-4B6D-A68A-DD1791B4A57B}" type="slidenum">
              <a:rPr lang="zh-CN" altLang="en-US" smtClean="0"/>
              <a:t>40</a:t>
            </a:fld>
            <a:endParaRPr lang="zh-CN" altLang="en-US"/>
          </a:p>
        </p:txBody>
      </p:sp>
      <p:pic>
        <p:nvPicPr>
          <p:cNvPr id="14" name="图片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1296" y="2348880"/>
            <a:ext cx="6698704" cy="3403028"/>
          </a:xfrm>
          <a:prstGeom prst="rect">
            <a:avLst/>
          </a:prstGeom>
        </p:spPr>
      </p:pic>
    </p:spTree>
    <p:extLst>
      <p:ext uri="{BB962C8B-B14F-4D97-AF65-F5344CB8AC3E}">
        <p14:creationId xmlns:p14="http://schemas.microsoft.com/office/powerpoint/2010/main" val="178132872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686800" cy="706090"/>
          </a:xfrm>
        </p:spPr>
        <p:txBody>
          <a:bodyPr>
            <a:normAutofit/>
          </a:bodyPr>
          <a:lstStyle/>
          <a:p>
            <a:r>
              <a:rPr lang="zh-CN" altLang="en-US" sz="3600" dirty="0"/>
              <a:t>动态时间卷曲距离和</a:t>
            </a:r>
            <a:r>
              <a:rPr lang="en-US" altLang="zh-CN" sz="3600" dirty="0"/>
              <a:t>FLB</a:t>
            </a:r>
            <a:r>
              <a:rPr lang="zh-CN" altLang="en-US" sz="3600" dirty="0"/>
              <a:t>框架的结合实现</a:t>
            </a:r>
            <a:endParaRPr kumimoji="1" lang="zh-CN" altLang="en-US" sz="3600" dirty="0"/>
          </a:p>
        </p:txBody>
      </p:sp>
      <p:sp>
        <p:nvSpPr>
          <p:cNvPr id="3" name="内容占位符 2"/>
          <p:cNvSpPr>
            <a:spLocks noGrp="1"/>
          </p:cNvSpPr>
          <p:nvPr>
            <p:ph idx="1"/>
          </p:nvPr>
        </p:nvSpPr>
        <p:spPr/>
        <p:txBody>
          <a:bodyPr/>
          <a:lstStyle/>
          <a:p>
            <a:r>
              <a:rPr kumimoji="1" lang="zh-CN" altLang="en-US" smtClean="0"/>
              <a:t>基于包围信封的概要数据</a:t>
            </a:r>
          </a:p>
          <a:p>
            <a:pPr lvl="1"/>
            <a:r>
              <a:rPr kumimoji="1" lang="zh-CN" altLang="en-US" dirty="0" smtClean="0"/>
              <a:t>多粒度包围信封构建</a:t>
            </a:r>
          </a:p>
          <a:p>
            <a:endParaRPr kumimoji="1" lang="zh-CN" altLang="en-US" dirty="0"/>
          </a:p>
        </p:txBody>
      </p:sp>
      <p:sp>
        <p:nvSpPr>
          <p:cNvPr id="4" name="幻灯片编号占位符 3"/>
          <p:cNvSpPr>
            <a:spLocks noGrp="1"/>
          </p:cNvSpPr>
          <p:nvPr>
            <p:ph type="sldNum" sz="quarter" idx="12"/>
          </p:nvPr>
        </p:nvSpPr>
        <p:spPr/>
        <p:txBody>
          <a:bodyPr/>
          <a:lstStyle/>
          <a:p>
            <a:fld id="{0C913308-F349-4B6D-A68A-DD1791B4A57B}" type="slidenum">
              <a:rPr lang="zh-CN" altLang="en-US" smtClean="0"/>
              <a:t>41</a:t>
            </a:fld>
            <a:endParaRPr lang="zh-CN" altLang="en-US"/>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64764" y="2561332"/>
            <a:ext cx="6235700" cy="2311400"/>
          </a:xfrm>
          <a:prstGeom prst="rect">
            <a:avLst/>
          </a:prstGeom>
        </p:spPr>
      </p:pic>
      <p:graphicFrame>
        <p:nvGraphicFramePr>
          <p:cNvPr id="7" name="表格 6"/>
          <p:cNvGraphicFramePr>
            <a:graphicFrameLocks noGrp="1"/>
          </p:cNvGraphicFramePr>
          <p:nvPr>
            <p:extLst>
              <p:ext uri="{D42A27DB-BD31-4B8C-83A1-F6EECF244321}">
                <p14:modId xmlns:p14="http://schemas.microsoft.com/office/powerpoint/2010/main" val="368674881"/>
              </p:ext>
            </p:extLst>
          </p:nvPr>
        </p:nvGraphicFramePr>
        <p:xfrm>
          <a:off x="2123728" y="4967458"/>
          <a:ext cx="3960440" cy="1166820"/>
        </p:xfrm>
        <a:graphic>
          <a:graphicData uri="http://schemas.openxmlformats.org/drawingml/2006/table">
            <a:tbl>
              <a:tblPr/>
              <a:tblGrid>
                <a:gridCol w="1144712"/>
                <a:gridCol w="1671016"/>
                <a:gridCol w="1144712"/>
              </a:tblGrid>
              <a:tr h="388940">
                <a:tc>
                  <a:txBody>
                    <a:bodyPr/>
                    <a:lstStyle/>
                    <a:p>
                      <a:pPr algn="l" fontAlgn="b"/>
                      <a:r>
                        <a:rPr lang="zh-CN" altLang="en-US" sz="1400" b="0" i="0" u="none" strike="noStrike" dirty="0">
                          <a:solidFill>
                            <a:srgbClr val="000000"/>
                          </a:solidFill>
                          <a:effectLst/>
                          <a:latin typeface="宋体" charset="0"/>
                        </a:rPr>
                        <a:t>第</a:t>
                      </a:r>
                      <a:r>
                        <a:rPr lang="en-US" altLang="zh-CN" sz="1400" b="0" i="0" u="none" strike="noStrike" dirty="0">
                          <a:solidFill>
                            <a:srgbClr val="000000"/>
                          </a:solidFill>
                          <a:effectLst/>
                          <a:latin typeface="宋体" charset="0"/>
                        </a:rPr>
                        <a:t>0</a:t>
                      </a:r>
                      <a:r>
                        <a:rPr lang="zh-CN" altLang="en-US" sz="1400" b="0" i="0" u="none" strike="noStrike" dirty="0">
                          <a:solidFill>
                            <a:srgbClr val="000000"/>
                          </a:solidFill>
                          <a:effectLst/>
                          <a:latin typeface="宋体" charset="0"/>
                        </a:rPr>
                        <a:t>层</a:t>
                      </a:r>
                    </a:p>
                  </a:txBody>
                  <a:tcPr marL="12700" marR="12700" marT="12700" marB="0" anchor="b">
                    <a:lnL>
                      <a:noFill/>
                    </a:lnL>
                    <a:lnR>
                      <a:noFill/>
                    </a:lnR>
                    <a:lnT>
                      <a:noFill/>
                    </a:lnT>
                    <a:lnB>
                      <a:noFill/>
                    </a:lnB>
                  </a:tcPr>
                </a:tc>
                <a:tc>
                  <a:txBody>
                    <a:bodyPr/>
                    <a:lstStyle/>
                    <a:p>
                      <a:pPr algn="l" fontAlgn="b"/>
                      <a:r>
                        <a:rPr lang="mr-IN" sz="1400" b="0" i="0" u="none" strike="noStrike" dirty="0" err="1">
                          <a:solidFill>
                            <a:srgbClr val="000000"/>
                          </a:solidFill>
                          <a:effectLst/>
                          <a:latin typeface="宋体" charset="0"/>
                        </a:rPr>
                        <a:t>U</a:t>
                      </a:r>
                      <a:r>
                        <a:rPr lang="mr-IN" sz="1400" b="0" i="0" u="none" strike="noStrike" dirty="0">
                          <a:solidFill>
                            <a:srgbClr val="000000"/>
                          </a:solidFill>
                          <a:effectLst/>
                          <a:latin typeface="宋体" charset="0"/>
                        </a:rPr>
                        <a:t>={5,5,5,5}</a:t>
                      </a:r>
                    </a:p>
                  </a:txBody>
                  <a:tcPr marL="12700" marR="12700" marT="12700" marB="0" anchor="b">
                    <a:lnL>
                      <a:noFill/>
                    </a:lnL>
                    <a:lnR>
                      <a:noFill/>
                    </a:lnR>
                    <a:lnT>
                      <a:noFill/>
                    </a:lnT>
                    <a:lnB>
                      <a:noFill/>
                    </a:lnB>
                  </a:tcPr>
                </a:tc>
                <a:tc>
                  <a:txBody>
                    <a:bodyPr/>
                    <a:lstStyle/>
                    <a:p>
                      <a:pPr algn="l" fontAlgn="b"/>
                      <a:r>
                        <a:rPr lang="fi-FI" sz="1400" b="0" i="0" u="none" strike="noStrike">
                          <a:solidFill>
                            <a:srgbClr val="000000"/>
                          </a:solidFill>
                          <a:effectLst/>
                          <a:latin typeface="宋体" charset="0"/>
                        </a:rPr>
                        <a:t>L={2,2,2,2}</a:t>
                      </a:r>
                    </a:p>
                  </a:txBody>
                  <a:tcPr marL="12700" marR="12700" marT="12700" marB="0" anchor="b">
                    <a:lnL>
                      <a:noFill/>
                    </a:lnL>
                    <a:lnR>
                      <a:noFill/>
                    </a:lnR>
                    <a:lnT>
                      <a:noFill/>
                    </a:lnT>
                    <a:lnB>
                      <a:noFill/>
                    </a:lnB>
                  </a:tcPr>
                </a:tc>
              </a:tr>
              <a:tr h="388940">
                <a:tc>
                  <a:txBody>
                    <a:bodyPr/>
                    <a:lstStyle/>
                    <a:p>
                      <a:pPr algn="l" fontAlgn="b"/>
                      <a:r>
                        <a:rPr lang="zh-CN" altLang="en-US" sz="1400" b="0" i="0" u="none" strike="noStrike" dirty="0">
                          <a:solidFill>
                            <a:srgbClr val="000000"/>
                          </a:solidFill>
                          <a:effectLst/>
                          <a:latin typeface="宋体" charset="0"/>
                        </a:rPr>
                        <a:t>第</a:t>
                      </a:r>
                      <a:r>
                        <a:rPr lang="en-US" altLang="zh-CN" sz="1400" b="0" i="0" u="none" strike="noStrike" dirty="0">
                          <a:solidFill>
                            <a:srgbClr val="000000"/>
                          </a:solidFill>
                          <a:effectLst/>
                          <a:latin typeface="宋体" charset="0"/>
                        </a:rPr>
                        <a:t>1</a:t>
                      </a:r>
                      <a:r>
                        <a:rPr lang="zh-CN" altLang="en-US" sz="1400" b="0" i="0" u="none" strike="noStrike" dirty="0">
                          <a:solidFill>
                            <a:srgbClr val="000000"/>
                          </a:solidFill>
                          <a:effectLst/>
                          <a:latin typeface="宋体" charset="0"/>
                        </a:rPr>
                        <a:t>层</a:t>
                      </a:r>
                    </a:p>
                  </a:txBody>
                  <a:tcPr marL="12700" marR="12700" marT="12700" marB="0" anchor="b">
                    <a:lnL>
                      <a:noFill/>
                    </a:lnL>
                    <a:lnR>
                      <a:noFill/>
                    </a:lnR>
                    <a:lnT>
                      <a:noFill/>
                    </a:lnT>
                    <a:lnB>
                      <a:noFill/>
                    </a:lnB>
                  </a:tcPr>
                </a:tc>
                <a:tc>
                  <a:txBody>
                    <a:bodyPr/>
                    <a:lstStyle/>
                    <a:p>
                      <a:pPr algn="l" fontAlgn="b"/>
                      <a:r>
                        <a:rPr lang="mr-IN" sz="1400" b="0" i="0" u="none" strike="noStrike" dirty="0" err="1">
                          <a:solidFill>
                            <a:srgbClr val="000000"/>
                          </a:solidFill>
                          <a:effectLst/>
                          <a:latin typeface="宋体" charset="0"/>
                        </a:rPr>
                        <a:t>U</a:t>
                      </a:r>
                      <a:r>
                        <a:rPr lang="mr-IN" sz="1400" b="0" i="0" u="none" strike="noStrike" dirty="0">
                          <a:solidFill>
                            <a:srgbClr val="000000"/>
                          </a:solidFill>
                          <a:effectLst/>
                          <a:latin typeface="宋体" charset="0"/>
                        </a:rPr>
                        <a:t>={5,5,4,4}</a:t>
                      </a:r>
                    </a:p>
                  </a:txBody>
                  <a:tcPr marL="12700" marR="12700" marT="12700" marB="0" anchor="b">
                    <a:lnL>
                      <a:noFill/>
                    </a:lnL>
                    <a:lnR>
                      <a:noFill/>
                    </a:lnR>
                    <a:lnT>
                      <a:noFill/>
                    </a:lnT>
                    <a:lnB>
                      <a:noFill/>
                    </a:lnB>
                  </a:tcPr>
                </a:tc>
                <a:tc>
                  <a:txBody>
                    <a:bodyPr/>
                    <a:lstStyle/>
                    <a:p>
                      <a:pPr algn="l" fontAlgn="b"/>
                      <a:r>
                        <a:rPr lang="mr-IN" sz="1400" b="0" i="0" u="none" strike="noStrike">
                          <a:solidFill>
                            <a:srgbClr val="000000"/>
                          </a:solidFill>
                          <a:effectLst/>
                          <a:latin typeface="宋体" charset="0"/>
                        </a:rPr>
                        <a:t>L={2,2,3,3}</a:t>
                      </a:r>
                    </a:p>
                  </a:txBody>
                  <a:tcPr marL="12700" marR="12700" marT="12700" marB="0" anchor="b">
                    <a:lnL>
                      <a:noFill/>
                    </a:lnL>
                    <a:lnR>
                      <a:noFill/>
                    </a:lnR>
                    <a:lnT>
                      <a:noFill/>
                    </a:lnT>
                    <a:lnB>
                      <a:noFill/>
                    </a:lnB>
                  </a:tcPr>
                </a:tc>
              </a:tr>
              <a:tr h="388940">
                <a:tc>
                  <a:txBody>
                    <a:bodyPr/>
                    <a:lstStyle/>
                    <a:p>
                      <a:pPr algn="l" fontAlgn="b"/>
                      <a:r>
                        <a:rPr lang="zh-CN" altLang="en-US" sz="1400" b="0" i="0" u="none" strike="noStrike">
                          <a:solidFill>
                            <a:srgbClr val="000000"/>
                          </a:solidFill>
                          <a:effectLst/>
                          <a:latin typeface="宋体" charset="0"/>
                        </a:rPr>
                        <a:t>第</a:t>
                      </a:r>
                      <a:r>
                        <a:rPr lang="en-US" altLang="zh-CN" sz="1400" b="0" i="0" u="none" strike="noStrike">
                          <a:solidFill>
                            <a:srgbClr val="000000"/>
                          </a:solidFill>
                          <a:effectLst/>
                          <a:latin typeface="宋体" charset="0"/>
                        </a:rPr>
                        <a:t>2</a:t>
                      </a:r>
                      <a:r>
                        <a:rPr lang="zh-CN" altLang="en-US" sz="1400" b="0" i="0" u="none" strike="noStrike">
                          <a:solidFill>
                            <a:srgbClr val="000000"/>
                          </a:solidFill>
                          <a:effectLst/>
                          <a:latin typeface="宋体" charset="0"/>
                        </a:rPr>
                        <a:t>层</a:t>
                      </a:r>
                    </a:p>
                  </a:txBody>
                  <a:tcPr marL="12700" marR="12700" marT="12700" marB="0" anchor="b">
                    <a:lnL>
                      <a:noFill/>
                    </a:lnL>
                    <a:lnR>
                      <a:noFill/>
                    </a:lnR>
                    <a:lnT>
                      <a:noFill/>
                    </a:lnT>
                    <a:lnB>
                      <a:noFill/>
                    </a:lnB>
                  </a:tcPr>
                </a:tc>
                <a:tc>
                  <a:txBody>
                    <a:bodyPr/>
                    <a:lstStyle/>
                    <a:p>
                      <a:pPr algn="l" fontAlgn="b"/>
                      <a:r>
                        <a:rPr lang="mr-IN" sz="1400" b="0" i="0" u="none" strike="noStrike" dirty="0" err="1">
                          <a:solidFill>
                            <a:srgbClr val="000000"/>
                          </a:solidFill>
                          <a:effectLst/>
                          <a:latin typeface="宋体" charset="0"/>
                        </a:rPr>
                        <a:t>U</a:t>
                      </a:r>
                      <a:r>
                        <a:rPr lang="mr-IN" sz="1400" b="0" i="0" u="none" strike="noStrike" dirty="0">
                          <a:solidFill>
                            <a:srgbClr val="000000"/>
                          </a:solidFill>
                          <a:effectLst/>
                          <a:latin typeface="宋体" charset="0"/>
                        </a:rPr>
                        <a:t>={5,2,4,3}</a:t>
                      </a:r>
                    </a:p>
                  </a:txBody>
                  <a:tcPr marL="12700" marR="12700" marT="12700" marB="0" anchor="b">
                    <a:lnL>
                      <a:noFill/>
                    </a:lnL>
                    <a:lnR>
                      <a:noFill/>
                    </a:lnR>
                    <a:lnT>
                      <a:noFill/>
                    </a:lnT>
                    <a:lnB>
                      <a:noFill/>
                    </a:lnB>
                  </a:tcPr>
                </a:tc>
                <a:tc>
                  <a:txBody>
                    <a:bodyPr/>
                    <a:lstStyle/>
                    <a:p>
                      <a:pPr algn="l" fontAlgn="b"/>
                      <a:r>
                        <a:rPr lang="mr-IN" sz="1400" b="0" i="0" u="none" strike="noStrike" dirty="0">
                          <a:solidFill>
                            <a:srgbClr val="000000"/>
                          </a:solidFill>
                          <a:effectLst/>
                          <a:latin typeface="宋体" charset="0"/>
                        </a:rPr>
                        <a:t>L={5,2,4,3}</a:t>
                      </a:r>
                    </a:p>
                  </a:txBody>
                  <a:tcPr marL="12700" marR="12700" marT="12700" marB="0" anchor="b">
                    <a:lnL>
                      <a:noFill/>
                    </a:lnL>
                    <a:lnR>
                      <a:noFill/>
                    </a:lnR>
                    <a:lnT>
                      <a:noFill/>
                    </a:lnT>
                    <a:lnB>
                      <a:noFill/>
                    </a:lnB>
                  </a:tcPr>
                </a:tc>
              </a:tr>
            </a:tbl>
          </a:graphicData>
        </a:graphic>
      </p:graphicFrame>
    </p:spTree>
    <p:extLst>
      <p:ext uri="{BB962C8B-B14F-4D97-AF65-F5344CB8AC3E}">
        <p14:creationId xmlns:p14="http://schemas.microsoft.com/office/powerpoint/2010/main" val="31840350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686800" cy="706090"/>
          </a:xfrm>
        </p:spPr>
        <p:txBody>
          <a:bodyPr>
            <a:normAutofit/>
          </a:bodyPr>
          <a:lstStyle/>
          <a:p>
            <a:r>
              <a:rPr lang="zh-CN" altLang="en-US" sz="3600" dirty="0"/>
              <a:t>动态时间卷曲距离和</a:t>
            </a:r>
            <a:r>
              <a:rPr lang="en-US" altLang="zh-CN" sz="3600" dirty="0"/>
              <a:t>FLB</a:t>
            </a:r>
            <a:r>
              <a:rPr lang="zh-CN" altLang="en-US" sz="3600" dirty="0"/>
              <a:t>框架的结合实现</a:t>
            </a:r>
            <a:endParaRPr kumimoji="1" lang="zh-CN" altLang="en-US" sz="3600" dirty="0"/>
          </a:p>
        </p:txBody>
      </p:sp>
      <p:sp>
        <p:nvSpPr>
          <p:cNvPr id="3" name="内容占位符 2"/>
          <p:cNvSpPr>
            <a:spLocks noGrp="1"/>
          </p:cNvSpPr>
          <p:nvPr>
            <p:ph idx="1"/>
          </p:nvPr>
        </p:nvSpPr>
        <p:spPr/>
        <p:txBody>
          <a:bodyPr/>
          <a:lstStyle/>
          <a:p>
            <a:r>
              <a:rPr kumimoji="1" lang="zh-CN" altLang="en-US" dirty="0" smtClean="0"/>
              <a:t>基于包围信封的概要数据</a:t>
            </a:r>
          </a:p>
          <a:p>
            <a:pPr lvl="1"/>
            <a:r>
              <a:rPr kumimoji="1" lang="zh-CN" altLang="en-US" dirty="0" smtClean="0"/>
              <a:t>使用于</a:t>
            </a:r>
            <a:r>
              <a:rPr kumimoji="1" lang="en-US" altLang="zh-CN" dirty="0" smtClean="0"/>
              <a:t>DTW</a:t>
            </a:r>
            <a:r>
              <a:rPr kumimoji="1" lang="zh-CN" altLang="en-US" dirty="0" smtClean="0"/>
              <a:t>距离的多粒度包围信封构建</a:t>
            </a:r>
          </a:p>
          <a:p>
            <a:endParaRPr kumimoji="1" lang="zh-CN" altLang="en-US" dirty="0"/>
          </a:p>
        </p:txBody>
      </p:sp>
      <p:sp>
        <p:nvSpPr>
          <p:cNvPr id="4" name="幻灯片编号占位符 3"/>
          <p:cNvSpPr>
            <a:spLocks noGrp="1"/>
          </p:cNvSpPr>
          <p:nvPr>
            <p:ph type="sldNum" sz="quarter" idx="12"/>
          </p:nvPr>
        </p:nvSpPr>
        <p:spPr/>
        <p:txBody>
          <a:bodyPr/>
          <a:lstStyle/>
          <a:p>
            <a:fld id="{0C913308-F349-4B6D-A68A-DD1791B4A57B}" type="slidenum">
              <a:rPr lang="zh-CN" altLang="en-US" smtClean="0"/>
              <a:t>42</a:t>
            </a:fld>
            <a:endParaRPr lang="zh-CN" altLang="en-US"/>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8084" y="2636912"/>
            <a:ext cx="6954316" cy="1644751"/>
          </a:xfrm>
          <a:prstGeom prst="rect">
            <a:avLst/>
          </a:prstGeom>
        </p:spPr>
      </p:pic>
      <p:sp>
        <p:nvSpPr>
          <p:cNvPr id="7" name="文本框 6"/>
          <p:cNvSpPr txBox="1"/>
          <p:nvPr/>
        </p:nvSpPr>
        <p:spPr>
          <a:xfrm>
            <a:off x="677333" y="2348880"/>
            <a:ext cx="3416320" cy="369332"/>
          </a:xfrm>
          <a:prstGeom prst="rect">
            <a:avLst/>
          </a:prstGeom>
          <a:noFill/>
        </p:spPr>
        <p:txBody>
          <a:bodyPr wrap="none" rtlCol="0">
            <a:spAutoFit/>
          </a:bodyPr>
          <a:lstStyle/>
          <a:p>
            <a:r>
              <a:rPr kumimoji="1" lang="zh-CN" altLang="en-US" dirty="0" smtClean="0"/>
              <a:t>第一步：构建最粗粒度包围信封</a:t>
            </a:r>
            <a:endParaRPr kumimoji="1" lang="zh-CN" altLang="en-US" dirty="0"/>
          </a:p>
        </p:txBody>
      </p:sp>
    </p:spTree>
    <p:extLst>
      <p:ext uri="{BB962C8B-B14F-4D97-AF65-F5344CB8AC3E}">
        <p14:creationId xmlns:p14="http://schemas.microsoft.com/office/powerpoint/2010/main" val="55071625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686800" cy="706090"/>
          </a:xfrm>
        </p:spPr>
        <p:txBody>
          <a:bodyPr>
            <a:normAutofit/>
          </a:bodyPr>
          <a:lstStyle/>
          <a:p>
            <a:r>
              <a:rPr lang="zh-CN" altLang="en-US" sz="3600" dirty="0"/>
              <a:t>动态时间卷曲距离和</a:t>
            </a:r>
            <a:r>
              <a:rPr lang="en-US" altLang="zh-CN" sz="3600" dirty="0"/>
              <a:t>FLB</a:t>
            </a:r>
            <a:r>
              <a:rPr lang="zh-CN" altLang="en-US" sz="3600" dirty="0"/>
              <a:t>框架的结合实现</a:t>
            </a:r>
            <a:endParaRPr kumimoji="1" lang="zh-CN" altLang="en-US" sz="3600" dirty="0"/>
          </a:p>
        </p:txBody>
      </p:sp>
      <p:sp>
        <p:nvSpPr>
          <p:cNvPr id="3" name="内容占位符 2"/>
          <p:cNvSpPr>
            <a:spLocks noGrp="1"/>
          </p:cNvSpPr>
          <p:nvPr>
            <p:ph idx="1"/>
          </p:nvPr>
        </p:nvSpPr>
        <p:spPr/>
        <p:txBody>
          <a:bodyPr/>
          <a:lstStyle/>
          <a:p>
            <a:r>
              <a:rPr kumimoji="1" lang="zh-CN" altLang="en-US" dirty="0" smtClean="0"/>
              <a:t>基于包围信封的概要数据</a:t>
            </a:r>
          </a:p>
          <a:p>
            <a:pPr lvl="1"/>
            <a:r>
              <a:rPr kumimoji="1" lang="zh-CN" altLang="en-US" dirty="0" smtClean="0"/>
              <a:t>使用于</a:t>
            </a:r>
            <a:r>
              <a:rPr kumimoji="1" lang="en-US" altLang="zh-CN" dirty="0" smtClean="0"/>
              <a:t>DTW</a:t>
            </a:r>
            <a:r>
              <a:rPr kumimoji="1" lang="zh-CN" altLang="en-US" dirty="0" smtClean="0"/>
              <a:t>距离的多粒度包围信封构建</a:t>
            </a:r>
          </a:p>
          <a:p>
            <a:endParaRPr kumimoji="1" lang="zh-CN" altLang="en-US" dirty="0"/>
          </a:p>
        </p:txBody>
      </p:sp>
      <p:sp>
        <p:nvSpPr>
          <p:cNvPr id="4" name="幻灯片编号占位符 3"/>
          <p:cNvSpPr>
            <a:spLocks noGrp="1"/>
          </p:cNvSpPr>
          <p:nvPr>
            <p:ph type="sldNum" sz="quarter" idx="12"/>
          </p:nvPr>
        </p:nvSpPr>
        <p:spPr/>
        <p:txBody>
          <a:bodyPr/>
          <a:lstStyle/>
          <a:p>
            <a:fld id="{0C913308-F349-4B6D-A68A-DD1791B4A57B}" type="slidenum">
              <a:rPr lang="zh-CN" altLang="en-US" smtClean="0"/>
              <a:t>43</a:t>
            </a:fld>
            <a:endParaRPr lang="zh-CN" altLang="en-US"/>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8084" y="2636912"/>
            <a:ext cx="6954316" cy="1644751"/>
          </a:xfrm>
          <a:prstGeom prst="rect">
            <a:avLst/>
          </a:prstGeom>
        </p:spPr>
      </p:pic>
      <p:sp>
        <p:nvSpPr>
          <p:cNvPr id="7" name="文本框 6"/>
          <p:cNvSpPr txBox="1"/>
          <p:nvPr/>
        </p:nvSpPr>
        <p:spPr>
          <a:xfrm>
            <a:off x="677333" y="2348880"/>
            <a:ext cx="3416320" cy="369332"/>
          </a:xfrm>
          <a:prstGeom prst="rect">
            <a:avLst/>
          </a:prstGeom>
          <a:noFill/>
        </p:spPr>
        <p:txBody>
          <a:bodyPr wrap="none" rtlCol="0">
            <a:spAutoFit/>
          </a:bodyPr>
          <a:lstStyle/>
          <a:p>
            <a:r>
              <a:rPr kumimoji="1" lang="zh-CN" altLang="en-US" dirty="0" smtClean="0"/>
              <a:t>第一步：构建最粗粒度包围信封</a:t>
            </a:r>
            <a:endParaRPr kumimoji="1" lang="zh-CN" altLang="en-US" dirty="0"/>
          </a:p>
        </p:txBody>
      </p:sp>
      <p:pic>
        <p:nvPicPr>
          <p:cNvPr id="8" name="图片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5097" y="4713711"/>
            <a:ext cx="7911006" cy="1523601"/>
          </a:xfrm>
          <a:prstGeom prst="rect">
            <a:avLst/>
          </a:prstGeom>
        </p:spPr>
      </p:pic>
      <p:sp>
        <p:nvSpPr>
          <p:cNvPr id="9" name="文本框 8"/>
          <p:cNvSpPr txBox="1"/>
          <p:nvPr/>
        </p:nvSpPr>
        <p:spPr>
          <a:xfrm>
            <a:off x="683568" y="4355812"/>
            <a:ext cx="3185487" cy="369332"/>
          </a:xfrm>
          <a:prstGeom prst="rect">
            <a:avLst/>
          </a:prstGeom>
          <a:noFill/>
        </p:spPr>
        <p:txBody>
          <a:bodyPr wrap="none" rtlCol="0">
            <a:spAutoFit/>
          </a:bodyPr>
          <a:lstStyle/>
          <a:p>
            <a:r>
              <a:rPr kumimoji="1" lang="zh-CN" altLang="en-US" dirty="0" smtClean="0"/>
              <a:t>第二步：构建多粒度包围信封</a:t>
            </a:r>
            <a:endParaRPr kumimoji="1" lang="zh-CN" altLang="en-US" dirty="0"/>
          </a:p>
        </p:txBody>
      </p:sp>
    </p:spTree>
    <p:extLst>
      <p:ext uri="{BB962C8B-B14F-4D97-AF65-F5344CB8AC3E}">
        <p14:creationId xmlns:p14="http://schemas.microsoft.com/office/powerpoint/2010/main" val="159701051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686800" cy="706090"/>
          </a:xfrm>
        </p:spPr>
        <p:txBody>
          <a:bodyPr>
            <a:normAutofit/>
          </a:bodyPr>
          <a:lstStyle/>
          <a:p>
            <a:r>
              <a:rPr lang="zh-CN" altLang="en-US" sz="3600" dirty="0"/>
              <a:t>动态时间卷曲距离和</a:t>
            </a:r>
            <a:r>
              <a:rPr lang="en-US" altLang="zh-CN" sz="3600" dirty="0"/>
              <a:t>FLB</a:t>
            </a:r>
            <a:r>
              <a:rPr lang="zh-CN" altLang="en-US" sz="3600" dirty="0"/>
              <a:t>框架的结合实现</a:t>
            </a:r>
            <a:endParaRPr kumimoji="1" lang="zh-CN" altLang="en-US" sz="3600" dirty="0"/>
          </a:p>
        </p:txBody>
      </p:sp>
      <p:sp>
        <p:nvSpPr>
          <p:cNvPr id="3" name="内容占位符 2"/>
          <p:cNvSpPr>
            <a:spLocks noGrp="1"/>
          </p:cNvSpPr>
          <p:nvPr>
            <p:ph idx="1"/>
          </p:nvPr>
        </p:nvSpPr>
        <p:spPr>
          <a:xfrm>
            <a:off x="366274" y="1196752"/>
            <a:ext cx="8229600" cy="5328592"/>
          </a:xfrm>
        </p:spPr>
        <p:txBody>
          <a:bodyPr/>
          <a:lstStyle/>
          <a:p>
            <a:r>
              <a:rPr kumimoji="1" lang="zh-CN" altLang="en-US" dirty="0" smtClean="0"/>
              <a:t>基于包围信封的概要数据</a:t>
            </a:r>
          </a:p>
          <a:p>
            <a:pPr lvl="1"/>
            <a:r>
              <a:rPr kumimoji="1" lang="zh-CN" altLang="en-US" dirty="0" smtClean="0"/>
              <a:t>基于多粒度包围信的下界</a:t>
            </a:r>
          </a:p>
          <a:p>
            <a:endParaRPr kumimoji="1" lang="zh-CN" altLang="en-US" dirty="0"/>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4160" y="2276872"/>
            <a:ext cx="8171714" cy="1981696"/>
          </a:xfrm>
          <a:prstGeom prst="rect">
            <a:avLst/>
          </a:prstGeom>
        </p:spPr>
      </p:pic>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75656" y="4149080"/>
            <a:ext cx="5403800" cy="1731500"/>
          </a:xfrm>
          <a:prstGeom prst="rect">
            <a:avLst/>
          </a:prstGeom>
        </p:spPr>
      </p:pic>
      <p:cxnSp>
        <p:nvCxnSpPr>
          <p:cNvPr id="7" name="直线箭头连接符 6"/>
          <p:cNvCxnSpPr/>
          <p:nvPr/>
        </p:nvCxnSpPr>
        <p:spPr>
          <a:xfrm flipH="1">
            <a:off x="4510017" y="3933056"/>
            <a:ext cx="998087" cy="39752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 name="直线连接符 8"/>
          <p:cNvCxnSpPr/>
          <p:nvPr/>
        </p:nvCxnSpPr>
        <p:spPr>
          <a:xfrm>
            <a:off x="1187624" y="5733256"/>
            <a:ext cx="792088"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0" name="直线连接符 9"/>
          <p:cNvCxnSpPr/>
          <p:nvPr/>
        </p:nvCxnSpPr>
        <p:spPr>
          <a:xfrm>
            <a:off x="1187624" y="6332715"/>
            <a:ext cx="792088" cy="0"/>
          </a:xfrm>
          <a:prstGeom prst="line">
            <a:avLst/>
          </a:prstGeom>
        </p:spPr>
        <p:style>
          <a:lnRef idx="2">
            <a:schemeClr val="accent1"/>
          </a:lnRef>
          <a:fillRef idx="0">
            <a:schemeClr val="accent1"/>
          </a:fillRef>
          <a:effectRef idx="1">
            <a:schemeClr val="accent1"/>
          </a:effectRef>
          <a:fontRef idx="minor">
            <a:schemeClr val="tx1"/>
          </a:fontRef>
        </p:style>
      </p:cxnSp>
      <p:sp>
        <p:nvSpPr>
          <p:cNvPr id="11" name="文本框 10"/>
          <p:cNvSpPr txBox="1"/>
          <p:nvPr/>
        </p:nvSpPr>
        <p:spPr>
          <a:xfrm>
            <a:off x="971600" y="5579948"/>
            <a:ext cx="576064" cy="369332"/>
          </a:xfrm>
          <a:prstGeom prst="rect">
            <a:avLst/>
          </a:prstGeom>
          <a:noFill/>
        </p:spPr>
        <p:txBody>
          <a:bodyPr wrap="square" rtlCol="0">
            <a:spAutoFit/>
          </a:bodyPr>
          <a:lstStyle/>
          <a:p>
            <a:r>
              <a:rPr kumimoji="1" lang="en-US" altLang="zh-CN" smtClean="0"/>
              <a:t>u</a:t>
            </a:r>
            <a:endParaRPr kumimoji="1" lang="zh-CN" altLang="en-US" dirty="0"/>
          </a:p>
        </p:txBody>
      </p:sp>
      <p:sp>
        <p:nvSpPr>
          <p:cNvPr id="12" name="文本框 11"/>
          <p:cNvSpPr txBox="1"/>
          <p:nvPr/>
        </p:nvSpPr>
        <p:spPr>
          <a:xfrm>
            <a:off x="899592" y="6156012"/>
            <a:ext cx="576064" cy="369332"/>
          </a:xfrm>
          <a:prstGeom prst="rect">
            <a:avLst/>
          </a:prstGeom>
          <a:noFill/>
        </p:spPr>
        <p:txBody>
          <a:bodyPr wrap="square" rtlCol="0">
            <a:spAutoFit/>
          </a:bodyPr>
          <a:lstStyle/>
          <a:p>
            <a:r>
              <a:rPr kumimoji="1" lang="en-US" altLang="zh-CN" dirty="0">
                <a:latin typeface="Times New Roman" charset="0"/>
                <a:ea typeface="Times New Roman" charset="0"/>
                <a:cs typeface="Times New Roman" charset="0"/>
              </a:rPr>
              <a:t>l</a:t>
            </a:r>
            <a:endParaRPr kumimoji="1" lang="zh-CN" altLang="en-US" dirty="0">
              <a:latin typeface="Times New Roman" charset="0"/>
              <a:ea typeface="Times New Roman" charset="0"/>
              <a:cs typeface="Times New Roman" charset="0"/>
            </a:endParaRPr>
          </a:p>
        </p:txBody>
      </p:sp>
      <p:sp>
        <p:nvSpPr>
          <p:cNvPr id="13" name="椭圆 12"/>
          <p:cNvSpPr/>
          <p:nvPr/>
        </p:nvSpPr>
        <p:spPr>
          <a:xfrm flipH="1">
            <a:off x="1508696" y="5445224"/>
            <a:ext cx="74972" cy="109488"/>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14" name="文本框 13"/>
          <p:cNvSpPr txBox="1"/>
          <p:nvPr/>
        </p:nvSpPr>
        <p:spPr>
          <a:xfrm>
            <a:off x="1086813" y="5157192"/>
            <a:ext cx="633670" cy="369332"/>
          </a:xfrm>
          <a:prstGeom prst="rect">
            <a:avLst/>
          </a:prstGeom>
          <a:noFill/>
        </p:spPr>
        <p:txBody>
          <a:bodyPr wrap="square" rtlCol="0">
            <a:spAutoFit/>
          </a:bodyPr>
          <a:lstStyle/>
          <a:p>
            <a:r>
              <a:rPr kumimoji="1" lang="en-US" altLang="zh-CN" dirty="0" smtClean="0"/>
              <a:t>c</a:t>
            </a:r>
            <a:endParaRPr kumimoji="1" lang="zh-CN" altLang="en-US" dirty="0"/>
          </a:p>
        </p:txBody>
      </p:sp>
      <p:cxnSp>
        <p:nvCxnSpPr>
          <p:cNvPr id="16" name="直线连接符 15"/>
          <p:cNvCxnSpPr>
            <a:stCxn id="13" idx="4"/>
            <a:endCxn id="11" idx="3"/>
          </p:cNvCxnSpPr>
          <p:nvPr/>
        </p:nvCxnSpPr>
        <p:spPr>
          <a:xfrm>
            <a:off x="1546182" y="5554712"/>
            <a:ext cx="1482" cy="209902"/>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7" name="直线连接符 16"/>
          <p:cNvCxnSpPr/>
          <p:nvPr/>
        </p:nvCxnSpPr>
        <p:spPr>
          <a:xfrm>
            <a:off x="2627784" y="5733256"/>
            <a:ext cx="792088"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8" name="直线连接符 17"/>
          <p:cNvCxnSpPr/>
          <p:nvPr/>
        </p:nvCxnSpPr>
        <p:spPr>
          <a:xfrm>
            <a:off x="2627784" y="6332715"/>
            <a:ext cx="792088" cy="0"/>
          </a:xfrm>
          <a:prstGeom prst="line">
            <a:avLst/>
          </a:prstGeom>
        </p:spPr>
        <p:style>
          <a:lnRef idx="2">
            <a:schemeClr val="accent1"/>
          </a:lnRef>
          <a:fillRef idx="0">
            <a:schemeClr val="accent1"/>
          </a:fillRef>
          <a:effectRef idx="1">
            <a:schemeClr val="accent1"/>
          </a:effectRef>
          <a:fontRef idx="minor">
            <a:schemeClr val="tx1"/>
          </a:fontRef>
        </p:style>
      </p:cxnSp>
      <p:sp>
        <p:nvSpPr>
          <p:cNvPr id="19" name="文本框 18"/>
          <p:cNvSpPr txBox="1"/>
          <p:nvPr/>
        </p:nvSpPr>
        <p:spPr>
          <a:xfrm>
            <a:off x="2411760" y="5579948"/>
            <a:ext cx="576064" cy="369332"/>
          </a:xfrm>
          <a:prstGeom prst="rect">
            <a:avLst/>
          </a:prstGeom>
          <a:noFill/>
        </p:spPr>
        <p:txBody>
          <a:bodyPr wrap="square" rtlCol="0">
            <a:spAutoFit/>
          </a:bodyPr>
          <a:lstStyle/>
          <a:p>
            <a:r>
              <a:rPr kumimoji="1" lang="en-US" altLang="zh-CN" smtClean="0"/>
              <a:t>u</a:t>
            </a:r>
            <a:endParaRPr kumimoji="1" lang="zh-CN" altLang="en-US" dirty="0"/>
          </a:p>
        </p:txBody>
      </p:sp>
      <p:sp>
        <p:nvSpPr>
          <p:cNvPr id="20" name="文本框 19"/>
          <p:cNvSpPr txBox="1"/>
          <p:nvPr/>
        </p:nvSpPr>
        <p:spPr>
          <a:xfrm>
            <a:off x="2339752" y="6156012"/>
            <a:ext cx="576064" cy="369332"/>
          </a:xfrm>
          <a:prstGeom prst="rect">
            <a:avLst/>
          </a:prstGeom>
          <a:noFill/>
        </p:spPr>
        <p:txBody>
          <a:bodyPr wrap="square" rtlCol="0">
            <a:spAutoFit/>
          </a:bodyPr>
          <a:lstStyle/>
          <a:p>
            <a:r>
              <a:rPr kumimoji="1" lang="en-US" altLang="zh-CN" dirty="0">
                <a:latin typeface="Times New Roman" charset="0"/>
                <a:ea typeface="Times New Roman" charset="0"/>
                <a:cs typeface="Times New Roman" charset="0"/>
              </a:rPr>
              <a:t>l</a:t>
            </a:r>
            <a:endParaRPr kumimoji="1" lang="zh-CN" altLang="en-US" dirty="0">
              <a:latin typeface="Times New Roman" charset="0"/>
              <a:ea typeface="Times New Roman" charset="0"/>
              <a:cs typeface="Times New Roman" charset="0"/>
            </a:endParaRPr>
          </a:p>
        </p:txBody>
      </p:sp>
      <p:sp>
        <p:nvSpPr>
          <p:cNvPr id="21" name="椭圆 20"/>
          <p:cNvSpPr/>
          <p:nvPr/>
        </p:nvSpPr>
        <p:spPr>
          <a:xfrm flipH="1">
            <a:off x="2948856" y="5983808"/>
            <a:ext cx="74972" cy="109488"/>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22" name="文本框 21"/>
          <p:cNvSpPr txBox="1"/>
          <p:nvPr/>
        </p:nvSpPr>
        <p:spPr>
          <a:xfrm>
            <a:off x="3218250" y="5867980"/>
            <a:ext cx="633670" cy="369332"/>
          </a:xfrm>
          <a:prstGeom prst="rect">
            <a:avLst/>
          </a:prstGeom>
          <a:noFill/>
        </p:spPr>
        <p:txBody>
          <a:bodyPr wrap="square" rtlCol="0">
            <a:spAutoFit/>
          </a:bodyPr>
          <a:lstStyle/>
          <a:p>
            <a:r>
              <a:rPr kumimoji="1" lang="en-US" altLang="zh-CN" dirty="0" smtClean="0"/>
              <a:t>c</a:t>
            </a:r>
            <a:endParaRPr kumimoji="1" lang="zh-CN" altLang="en-US" dirty="0"/>
          </a:p>
        </p:txBody>
      </p:sp>
      <p:cxnSp>
        <p:nvCxnSpPr>
          <p:cNvPr id="24" name="直线连接符 23"/>
          <p:cNvCxnSpPr/>
          <p:nvPr/>
        </p:nvCxnSpPr>
        <p:spPr>
          <a:xfrm>
            <a:off x="4355976" y="5885656"/>
            <a:ext cx="792088"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5" name="直线连接符 24"/>
          <p:cNvCxnSpPr/>
          <p:nvPr/>
        </p:nvCxnSpPr>
        <p:spPr>
          <a:xfrm>
            <a:off x="4355976" y="6309320"/>
            <a:ext cx="792088" cy="0"/>
          </a:xfrm>
          <a:prstGeom prst="line">
            <a:avLst/>
          </a:prstGeom>
        </p:spPr>
        <p:style>
          <a:lnRef idx="2">
            <a:schemeClr val="accent1"/>
          </a:lnRef>
          <a:fillRef idx="0">
            <a:schemeClr val="accent1"/>
          </a:fillRef>
          <a:effectRef idx="1">
            <a:schemeClr val="accent1"/>
          </a:effectRef>
          <a:fontRef idx="minor">
            <a:schemeClr val="tx1"/>
          </a:fontRef>
        </p:style>
      </p:cxnSp>
      <p:sp>
        <p:nvSpPr>
          <p:cNvPr id="26" name="文本框 25"/>
          <p:cNvSpPr txBox="1"/>
          <p:nvPr/>
        </p:nvSpPr>
        <p:spPr>
          <a:xfrm>
            <a:off x="4139952" y="5732348"/>
            <a:ext cx="576064" cy="369332"/>
          </a:xfrm>
          <a:prstGeom prst="rect">
            <a:avLst/>
          </a:prstGeom>
          <a:noFill/>
        </p:spPr>
        <p:txBody>
          <a:bodyPr wrap="square" rtlCol="0">
            <a:spAutoFit/>
          </a:bodyPr>
          <a:lstStyle/>
          <a:p>
            <a:r>
              <a:rPr kumimoji="1" lang="en-US" altLang="zh-CN" smtClean="0"/>
              <a:t>u</a:t>
            </a:r>
            <a:endParaRPr kumimoji="1" lang="zh-CN" altLang="en-US" dirty="0"/>
          </a:p>
        </p:txBody>
      </p:sp>
      <p:sp>
        <p:nvSpPr>
          <p:cNvPr id="27" name="文本框 26"/>
          <p:cNvSpPr txBox="1"/>
          <p:nvPr/>
        </p:nvSpPr>
        <p:spPr>
          <a:xfrm>
            <a:off x="4211960" y="6093296"/>
            <a:ext cx="576064" cy="369332"/>
          </a:xfrm>
          <a:prstGeom prst="rect">
            <a:avLst/>
          </a:prstGeom>
          <a:noFill/>
        </p:spPr>
        <p:txBody>
          <a:bodyPr wrap="square" rtlCol="0">
            <a:spAutoFit/>
          </a:bodyPr>
          <a:lstStyle/>
          <a:p>
            <a:r>
              <a:rPr kumimoji="1" lang="en-US" altLang="zh-CN" dirty="0">
                <a:latin typeface="Times New Roman" charset="0"/>
                <a:ea typeface="Times New Roman" charset="0"/>
                <a:cs typeface="Times New Roman" charset="0"/>
              </a:rPr>
              <a:t>l</a:t>
            </a:r>
            <a:endParaRPr kumimoji="1" lang="zh-CN" altLang="en-US" dirty="0">
              <a:latin typeface="Times New Roman" charset="0"/>
              <a:ea typeface="Times New Roman" charset="0"/>
              <a:cs typeface="Times New Roman" charset="0"/>
            </a:endParaRPr>
          </a:p>
        </p:txBody>
      </p:sp>
      <p:sp>
        <p:nvSpPr>
          <p:cNvPr id="28" name="椭圆 27"/>
          <p:cNvSpPr/>
          <p:nvPr/>
        </p:nvSpPr>
        <p:spPr>
          <a:xfrm flipH="1">
            <a:off x="4713052" y="6453336"/>
            <a:ext cx="74972" cy="109488"/>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cxnSp>
        <p:nvCxnSpPr>
          <p:cNvPr id="29" name="直线连接符 28"/>
          <p:cNvCxnSpPr/>
          <p:nvPr/>
        </p:nvCxnSpPr>
        <p:spPr>
          <a:xfrm>
            <a:off x="4786542" y="6309320"/>
            <a:ext cx="1482" cy="209902"/>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30" name="文本框 29"/>
          <p:cNvSpPr txBox="1"/>
          <p:nvPr/>
        </p:nvSpPr>
        <p:spPr>
          <a:xfrm>
            <a:off x="4874434" y="6372036"/>
            <a:ext cx="633670" cy="369332"/>
          </a:xfrm>
          <a:prstGeom prst="rect">
            <a:avLst/>
          </a:prstGeom>
          <a:noFill/>
        </p:spPr>
        <p:txBody>
          <a:bodyPr wrap="square" rtlCol="0">
            <a:spAutoFit/>
          </a:bodyPr>
          <a:lstStyle/>
          <a:p>
            <a:r>
              <a:rPr kumimoji="1" lang="en-US" altLang="zh-CN" dirty="0" smtClean="0"/>
              <a:t>c</a:t>
            </a:r>
            <a:endParaRPr kumimoji="1" lang="zh-CN" altLang="en-US" dirty="0"/>
          </a:p>
        </p:txBody>
      </p:sp>
      <p:sp>
        <p:nvSpPr>
          <p:cNvPr id="31" name="文本框 30"/>
          <p:cNvSpPr txBox="1"/>
          <p:nvPr/>
        </p:nvSpPr>
        <p:spPr>
          <a:xfrm>
            <a:off x="1187624" y="6444044"/>
            <a:ext cx="633670" cy="369332"/>
          </a:xfrm>
          <a:prstGeom prst="rect">
            <a:avLst/>
          </a:prstGeom>
          <a:noFill/>
        </p:spPr>
        <p:txBody>
          <a:bodyPr wrap="square" rtlCol="0">
            <a:spAutoFit/>
          </a:bodyPr>
          <a:lstStyle/>
          <a:p>
            <a:r>
              <a:rPr kumimoji="1" lang="zh-CN" altLang="en-US" dirty="0" smtClean="0"/>
              <a:t>（</a:t>
            </a:r>
            <a:r>
              <a:rPr kumimoji="1" lang="en-US" altLang="zh-CN" dirty="0" smtClean="0"/>
              <a:t>1</a:t>
            </a:r>
            <a:r>
              <a:rPr kumimoji="1" lang="zh-CN" altLang="en-US" dirty="0" smtClean="0"/>
              <a:t>）</a:t>
            </a:r>
            <a:endParaRPr kumimoji="1" lang="zh-CN" altLang="en-US" dirty="0"/>
          </a:p>
        </p:txBody>
      </p:sp>
      <p:sp>
        <p:nvSpPr>
          <p:cNvPr id="32" name="文本框 31"/>
          <p:cNvSpPr txBox="1"/>
          <p:nvPr/>
        </p:nvSpPr>
        <p:spPr>
          <a:xfrm>
            <a:off x="2642186" y="6444044"/>
            <a:ext cx="633670" cy="369332"/>
          </a:xfrm>
          <a:prstGeom prst="rect">
            <a:avLst/>
          </a:prstGeom>
          <a:noFill/>
        </p:spPr>
        <p:txBody>
          <a:bodyPr wrap="square" rtlCol="0">
            <a:spAutoFit/>
          </a:bodyPr>
          <a:lstStyle/>
          <a:p>
            <a:r>
              <a:rPr kumimoji="1" lang="zh-CN" altLang="en-US" dirty="0" smtClean="0"/>
              <a:t>（</a:t>
            </a:r>
            <a:r>
              <a:rPr kumimoji="1" lang="en-US" altLang="zh-CN" dirty="0"/>
              <a:t>2</a:t>
            </a:r>
            <a:r>
              <a:rPr kumimoji="1" lang="zh-CN" altLang="en-US" dirty="0" smtClean="0"/>
              <a:t>）</a:t>
            </a:r>
            <a:endParaRPr kumimoji="1" lang="zh-CN" altLang="en-US" dirty="0"/>
          </a:p>
        </p:txBody>
      </p:sp>
      <p:sp>
        <p:nvSpPr>
          <p:cNvPr id="33" name="文本框 32"/>
          <p:cNvSpPr txBox="1"/>
          <p:nvPr/>
        </p:nvSpPr>
        <p:spPr>
          <a:xfrm>
            <a:off x="4442386" y="6596444"/>
            <a:ext cx="633670" cy="369332"/>
          </a:xfrm>
          <a:prstGeom prst="rect">
            <a:avLst/>
          </a:prstGeom>
          <a:noFill/>
        </p:spPr>
        <p:txBody>
          <a:bodyPr wrap="square" rtlCol="0">
            <a:spAutoFit/>
          </a:bodyPr>
          <a:lstStyle/>
          <a:p>
            <a:r>
              <a:rPr kumimoji="1" lang="zh-CN" altLang="en-US" dirty="0" smtClean="0"/>
              <a:t>（</a:t>
            </a:r>
            <a:r>
              <a:rPr kumimoji="1" lang="en-US" altLang="zh-CN" dirty="0" smtClean="0"/>
              <a:t>3</a:t>
            </a:r>
            <a:r>
              <a:rPr kumimoji="1" lang="zh-CN" altLang="en-US" dirty="0" smtClean="0"/>
              <a:t>）</a:t>
            </a:r>
            <a:endParaRPr kumimoji="1" lang="zh-CN" altLang="en-US" dirty="0"/>
          </a:p>
        </p:txBody>
      </p:sp>
    </p:spTree>
    <p:extLst>
      <p:ext uri="{BB962C8B-B14F-4D97-AF65-F5344CB8AC3E}">
        <p14:creationId xmlns:p14="http://schemas.microsoft.com/office/powerpoint/2010/main" val="171857925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686800" cy="706090"/>
          </a:xfrm>
        </p:spPr>
        <p:txBody>
          <a:bodyPr>
            <a:normAutofit/>
          </a:bodyPr>
          <a:lstStyle/>
          <a:p>
            <a:r>
              <a:rPr lang="zh-CN" altLang="en-US" sz="3600" dirty="0"/>
              <a:t>动态时间卷曲距离和</a:t>
            </a:r>
            <a:r>
              <a:rPr lang="en-US" altLang="zh-CN" sz="3600" dirty="0"/>
              <a:t>FLB</a:t>
            </a:r>
            <a:r>
              <a:rPr lang="zh-CN" altLang="en-US" sz="3600" dirty="0"/>
              <a:t>框架的结合实现</a:t>
            </a:r>
            <a:endParaRPr kumimoji="1" lang="zh-CN" altLang="en-US" sz="3600" dirty="0"/>
          </a:p>
        </p:txBody>
      </p:sp>
      <p:sp>
        <p:nvSpPr>
          <p:cNvPr id="3" name="内容占位符 2"/>
          <p:cNvSpPr>
            <a:spLocks noGrp="1"/>
          </p:cNvSpPr>
          <p:nvPr>
            <p:ph idx="1"/>
          </p:nvPr>
        </p:nvSpPr>
        <p:spPr/>
        <p:txBody>
          <a:bodyPr/>
          <a:lstStyle/>
          <a:p>
            <a:r>
              <a:rPr kumimoji="1" lang="zh-CN" altLang="en-US" dirty="0" smtClean="0"/>
              <a:t>基于包围信封的概要数据</a:t>
            </a:r>
          </a:p>
          <a:p>
            <a:pPr lvl="1"/>
            <a:r>
              <a:rPr kumimoji="1" lang="zh-CN" altLang="en-US" dirty="0" smtClean="0"/>
              <a:t>基于多粒度包围信的下界</a:t>
            </a:r>
          </a:p>
          <a:p>
            <a:endParaRPr kumimoji="1" lang="zh-CN" altLang="en-US" dirty="0"/>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512" y="2420888"/>
            <a:ext cx="8663880" cy="953822"/>
          </a:xfrm>
          <a:prstGeom prst="rect">
            <a:avLst/>
          </a:prstGeom>
        </p:spPr>
      </p:pic>
    </p:spTree>
    <p:extLst>
      <p:ext uri="{BB962C8B-B14F-4D97-AF65-F5344CB8AC3E}">
        <p14:creationId xmlns:p14="http://schemas.microsoft.com/office/powerpoint/2010/main" val="76926058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686800" cy="706090"/>
          </a:xfrm>
        </p:spPr>
        <p:txBody>
          <a:bodyPr>
            <a:normAutofit/>
          </a:bodyPr>
          <a:lstStyle/>
          <a:p>
            <a:r>
              <a:rPr lang="zh-CN" altLang="en-US" sz="3600" dirty="0"/>
              <a:t>动态时间卷曲距离和</a:t>
            </a:r>
            <a:r>
              <a:rPr lang="en-US" altLang="zh-CN" sz="3600" dirty="0"/>
              <a:t>FLB</a:t>
            </a:r>
            <a:r>
              <a:rPr lang="zh-CN" altLang="en-US" sz="3600" dirty="0"/>
              <a:t>框架的结合实现</a:t>
            </a:r>
            <a:endParaRPr kumimoji="1" lang="zh-CN" altLang="en-US" sz="3600" dirty="0"/>
          </a:p>
        </p:txBody>
      </p:sp>
      <p:sp>
        <p:nvSpPr>
          <p:cNvPr id="3" name="内容占位符 2"/>
          <p:cNvSpPr>
            <a:spLocks noGrp="1"/>
          </p:cNvSpPr>
          <p:nvPr>
            <p:ph idx="1"/>
          </p:nvPr>
        </p:nvSpPr>
        <p:spPr/>
        <p:txBody>
          <a:bodyPr/>
          <a:lstStyle/>
          <a:p>
            <a:r>
              <a:rPr kumimoji="1" lang="en-US" altLang="zh-CN" dirty="0" smtClean="0"/>
              <a:t>DTW-FLW</a:t>
            </a:r>
            <a:r>
              <a:rPr kumimoji="1" lang="zh-CN" altLang="en-US" dirty="0" smtClean="0"/>
              <a:t>算法</a:t>
            </a:r>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1560" y="1844824"/>
            <a:ext cx="7493000" cy="3048000"/>
          </a:xfrm>
          <a:prstGeom prst="rect">
            <a:avLst/>
          </a:prstGeom>
        </p:spPr>
      </p:pic>
    </p:spTree>
    <p:extLst>
      <p:ext uri="{BB962C8B-B14F-4D97-AF65-F5344CB8AC3E}">
        <p14:creationId xmlns:p14="http://schemas.microsoft.com/office/powerpoint/2010/main" val="180615656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686800" cy="706090"/>
          </a:xfrm>
        </p:spPr>
        <p:txBody>
          <a:bodyPr>
            <a:normAutofit/>
          </a:bodyPr>
          <a:lstStyle/>
          <a:p>
            <a:r>
              <a:rPr lang="zh-CN" altLang="en-US" sz="3600" dirty="0"/>
              <a:t>动态时间卷曲距离和</a:t>
            </a:r>
            <a:r>
              <a:rPr lang="en-US" altLang="zh-CN" sz="3600" dirty="0"/>
              <a:t>FLB</a:t>
            </a:r>
            <a:r>
              <a:rPr lang="zh-CN" altLang="en-US" sz="3600" dirty="0"/>
              <a:t>框架的结合实现</a:t>
            </a:r>
            <a:endParaRPr kumimoji="1" lang="zh-CN" altLang="en-US" sz="3600" dirty="0"/>
          </a:p>
        </p:txBody>
      </p:sp>
      <p:sp>
        <p:nvSpPr>
          <p:cNvPr id="3" name="内容占位符 2"/>
          <p:cNvSpPr>
            <a:spLocks noGrp="1"/>
          </p:cNvSpPr>
          <p:nvPr>
            <p:ph idx="1"/>
          </p:nvPr>
        </p:nvSpPr>
        <p:spPr/>
        <p:txBody>
          <a:bodyPr/>
          <a:lstStyle/>
          <a:p>
            <a:r>
              <a:rPr kumimoji="1" lang="en-US" altLang="zh-CN" dirty="0" smtClean="0"/>
              <a:t>DTW-FLW</a:t>
            </a:r>
            <a:r>
              <a:rPr kumimoji="1" lang="zh-CN" altLang="en-US" dirty="0" smtClean="0"/>
              <a:t>算法</a:t>
            </a: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5576" y="1587701"/>
            <a:ext cx="6204866" cy="5153667"/>
          </a:xfrm>
          <a:prstGeom prst="rect">
            <a:avLst/>
          </a:prstGeom>
        </p:spPr>
      </p:pic>
    </p:spTree>
    <p:extLst>
      <p:ext uri="{BB962C8B-B14F-4D97-AF65-F5344CB8AC3E}">
        <p14:creationId xmlns:p14="http://schemas.microsoft.com/office/powerpoint/2010/main" val="165465902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686800" cy="706090"/>
          </a:xfrm>
        </p:spPr>
        <p:txBody>
          <a:bodyPr>
            <a:normAutofit/>
          </a:bodyPr>
          <a:lstStyle/>
          <a:p>
            <a:r>
              <a:rPr lang="zh-CN" altLang="en-US" sz="3600" dirty="0"/>
              <a:t>动态时间卷曲距离和</a:t>
            </a:r>
            <a:r>
              <a:rPr lang="en-US" altLang="zh-CN" sz="3600" dirty="0"/>
              <a:t>FLB</a:t>
            </a:r>
            <a:r>
              <a:rPr lang="zh-CN" altLang="en-US" sz="3600" dirty="0"/>
              <a:t>框架的结合实现</a:t>
            </a:r>
            <a:endParaRPr kumimoji="1" lang="zh-CN" altLang="en-US" sz="3600" dirty="0"/>
          </a:p>
        </p:txBody>
      </p:sp>
      <p:sp>
        <p:nvSpPr>
          <p:cNvPr id="3" name="内容占位符 2"/>
          <p:cNvSpPr>
            <a:spLocks noGrp="1"/>
          </p:cNvSpPr>
          <p:nvPr>
            <p:ph idx="1"/>
          </p:nvPr>
        </p:nvSpPr>
        <p:spPr/>
        <p:txBody>
          <a:bodyPr/>
          <a:lstStyle/>
          <a:p>
            <a:r>
              <a:rPr kumimoji="1" lang="zh-CN" altLang="en-US" dirty="0" smtClean="0"/>
              <a:t>实验</a:t>
            </a:r>
          </a:p>
          <a:p>
            <a:pPr lvl="1"/>
            <a:r>
              <a:rPr kumimoji="1" lang="zh-CN" altLang="en-US" dirty="0" smtClean="0"/>
              <a:t>算法有效性</a:t>
            </a:r>
            <a:r>
              <a:rPr kumimoji="1" lang="en-US" altLang="zh-CN" dirty="0" smtClean="0"/>
              <a:t>---</a:t>
            </a:r>
            <a:r>
              <a:rPr kumimoji="1" lang="zh-CN" altLang="en-US" dirty="0" smtClean="0"/>
              <a:t>剪枝效果</a:t>
            </a:r>
            <a:endParaRPr kumimoji="1" lang="en-US" altLang="zh-CN" dirty="0"/>
          </a:p>
          <a:p>
            <a:pPr marL="457200" lvl="1" indent="0">
              <a:buNone/>
            </a:pPr>
            <a:endParaRPr kumimoji="1" lang="zh-CN" altLang="en-US" dirty="0" smtClean="0"/>
          </a:p>
          <a:p>
            <a:pPr marL="457200" lvl="1" indent="0">
              <a:buNone/>
            </a:pPr>
            <a:endParaRPr kumimoji="1" lang="zh-CN" altLang="en-US" dirty="0"/>
          </a:p>
        </p:txBody>
      </p:sp>
      <p:sp>
        <p:nvSpPr>
          <p:cNvPr id="4" name="幻灯片编号占位符 3"/>
          <p:cNvSpPr>
            <a:spLocks noGrp="1"/>
          </p:cNvSpPr>
          <p:nvPr>
            <p:ph type="sldNum" sz="quarter" idx="12"/>
          </p:nvPr>
        </p:nvSpPr>
        <p:spPr/>
        <p:txBody>
          <a:bodyPr/>
          <a:lstStyle/>
          <a:p>
            <a:fld id="{0C913308-F349-4B6D-A68A-DD1791B4A57B}" type="slidenum">
              <a:rPr lang="zh-CN" altLang="en-US" smtClean="0"/>
              <a:t>48</a:t>
            </a:fld>
            <a:endParaRPr lang="zh-CN" altLang="en-US"/>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64556" y="2060162"/>
            <a:ext cx="5225367" cy="4797837"/>
          </a:xfrm>
          <a:prstGeom prst="rect">
            <a:avLst/>
          </a:prstGeom>
        </p:spPr>
      </p:pic>
    </p:spTree>
    <p:extLst>
      <p:ext uri="{BB962C8B-B14F-4D97-AF65-F5344CB8AC3E}">
        <p14:creationId xmlns:p14="http://schemas.microsoft.com/office/powerpoint/2010/main" val="13471647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t>引言</a:t>
            </a:r>
          </a:p>
        </p:txBody>
      </p:sp>
      <p:sp>
        <p:nvSpPr>
          <p:cNvPr id="4" name="灯片编号占位符 3"/>
          <p:cNvSpPr>
            <a:spLocks noGrp="1"/>
          </p:cNvSpPr>
          <p:nvPr>
            <p:ph type="sldNum" sz="quarter" idx="12"/>
          </p:nvPr>
        </p:nvSpPr>
        <p:spPr/>
        <p:txBody>
          <a:bodyPr/>
          <a:lstStyle/>
          <a:p>
            <a:fld id="{0C913308-F349-4B6D-A68A-DD1791B4A57B}" type="slidenum">
              <a:rPr lang="zh-CN" altLang="en-US" smtClean="0"/>
              <a:t>4</a:t>
            </a:fld>
            <a:endParaRPr lang="zh-CN" altLang="en-US"/>
          </a:p>
        </p:txBody>
      </p:sp>
      <p:sp>
        <p:nvSpPr>
          <p:cNvPr id="13" name="文本框 12"/>
          <p:cNvSpPr txBox="1"/>
          <p:nvPr/>
        </p:nvSpPr>
        <p:spPr>
          <a:xfrm>
            <a:off x="251520" y="1624955"/>
            <a:ext cx="3600400" cy="6432530"/>
          </a:xfrm>
          <a:prstGeom prst="rect">
            <a:avLst/>
          </a:prstGeom>
          <a:noFill/>
        </p:spPr>
        <p:txBody>
          <a:bodyPr wrap="square" rtlCol="0">
            <a:spAutoFit/>
          </a:bodyPr>
          <a:lstStyle/>
          <a:p>
            <a:pPr marL="457200" indent="-457200">
              <a:buFont typeface="Wingdings" charset="2"/>
              <a:buChar char="l"/>
            </a:pPr>
            <a:r>
              <a:rPr kumimoji="1" lang="zh-CN" altLang="en-US" sz="2800" dirty="0" smtClean="0"/>
              <a:t>海量的轨迹数据</a:t>
            </a:r>
            <a:endParaRPr kumimoji="1" lang="en-US" altLang="zh-CN" sz="2800" dirty="0" smtClean="0"/>
          </a:p>
          <a:p>
            <a:pPr marL="457200" indent="-457200">
              <a:buFont typeface="Wingdings" charset="2"/>
              <a:buChar char="l"/>
            </a:pPr>
            <a:endParaRPr kumimoji="1" lang="en-US" altLang="zh-CN" sz="2800" dirty="0"/>
          </a:p>
          <a:p>
            <a:pPr marL="457200" indent="-457200">
              <a:buFont typeface="Wingdings" charset="2"/>
              <a:buChar char="l"/>
            </a:pPr>
            <a:endParaRPr kumimoji="1" lang="en-US" altLang="zh-CN" sz="2800" dirty="0" smtClean="0"/>
          </a:p>
          <a:p>
            <a:pPr marL="457200" indent="-457200">
              <a:buFont typeface="Wingdings" charset="2"/>
              <a:buChar char="l"/>
            </a:pPr>
            <a:endParaRPr kumimoji="1" lang="en-US" altLang="zh-CN" sz="2800" dirty="0"/>
          </a:p>
          <a:p>
            <a:pPr marL="457200" indent="-457200">
              <a:buFont typeface="Wingdings" charset="2"/>
              <a:buChar char="l"/>
            </a:pPr>
            <a:r>
              <a:rPr kumimoji="1" lang="zh-CN" altLang="en-US" sz="2800" dirty="0" smtClean="0"/>
              <a:t>分布式</a:t>
            </a:r>
            <a:r>
              <a:rPr kumimoji="1" lang="en-US" altLang="zh-CN" sz="2800" dirty="0" smtClean="0"/>
              <a:t>k</a:t>
            </a:r>
            <a:r>
              <a:rPr kumimoji="1" lang="zh-CN" altLang="en-US" sz="2800" dirty="0" smtClean="0"/>
              <a:t>近邻轨迹查询很重要</a:t>
            </a:r>
            <a:endParaRPr kumimoji="1" lang="en-US" altLang="zh-CN" sz="2800" dirty="0" smtClean="0"/>
          </a:p>
          <a:p>
            <a:pPr marL="914400" lvl="1" indent="-457200">
              <a:buFont typeface="Wingdings" charset="2"/>
              <a:buChar char="u"/>
            </a:pPr>
            <a:r>
              <a:rPr kumimoji="1" lang="zh-CN" altLang="en-US" sz="2000" dirty="0"/>
              <a:t>生产应用</a:t>
            </a:r>
          </a:p>
          <a:p>
            <a:pPr marL="1371600" lvl="2" indent="-457200">
              <a:buFont typeface="Wingdings" charset="2"/>
              <a:buChar char="Ø"/>
            </a:pPr>
            <a:r>
              <a:rPr kumimoji="1" lang="zh-CN" altLang="en-US" sz="2000" dirty="0"/>
              <a:t>城市规划</a:t>
            </a:r>
          </a:p>
          <a:p>
            <a:pPr marL="1371600" lvl="2" indent="-457200">
              <a:buFont typeface="Wingdings" charset="2"/>
              <a:buChar char="Ø"/>
            </a:pPr>
            <a:r>
              <a:rPr kumimoji="1" lang="zh-CN" altLang="en-US" sz="2000" dirty="0"/>
              <a:t>旅游路线推荐</a:t>
            </a:r>
          </a:p>
          <a:p>
            <a:pPr marL="1371600" lvl="2" indent="-457200">
              <a:buFont typeface="Wingdings" charset="2"/>
              <a:buChar char="Ø"/>
            </a:pPr>
            <a:r>
              <a:rPr kumimoji="1" lang="mr-IN" altLang="zh-CN" sz="2000" dirty="0"/>
              <a:t>…</a:t>
            </a:r>
            <a:endParaRPr kumimoji="1" lang="zh-CN" altLang="en-US" sz="2000" dirty="0"/>
          </a:p>
          <a:p>
            <a:pPr marL="914400" lvl="1" indent="-457200">
              <a:buFont typeface="Wingdings" charset="2"/>
              <a:buChar char="u"/>
            </a:pPr>
            <a:r>
              <a:rPr kumimoji="1" lang="zh-CN" altLang="en-US" sz="2000" dirty="0"/>
              <a:t>科学研究</a:t>
            </a:r>
          </a:p>
          <a:p>
            <a:pPr marL="1371600" lvl="2" indent="-457200">
              <a:buFont typeface="Wingdings" charset="2"/>
              <a:buChar char="Ø"/>
            </a:pPr>
            <a:r>
              <a:rPr kumimoji="1" lang="zh-CN" altLang="en-US" sz="2000" dirty="0"/>
              <a:t>异常轨迹检测</a:t>
            </a:r>
            <a:endParaRPr kumimoji="1" lang="en-US" altLang="zh-CN" sz="2000" dirty="0"/>
          </a:p>
          <a:p>
            <a:pPr marL="1371600" lvl="2" indent="-457200">
              <a:buFont typeface="Wingdings" charset="2"/>
              <a:buChar char="Ø"/>
            </a:pPr>
            <a:r>
              <a:rPr kumimoji="1" lang="zh-CN" altLang="en-US" sz="2000" dirty="0"/>
              <a:t>移动模式分析</a:t>
            </a:r>
          </a:p>
          <a:p>
            <a:pPr marL="1371600" lvl="2" indent="-457200">
              <a:buFont typeface="Wingdings" charset="2"/>
              <a:buChar char="Ø"/>
            </a:pPr>
            <a:r>
              <a:rPr kumimoji="1" lang="mr-IN" altLang="zh-CN" sz="2000" dirty="0"/>
              <a:t>…</a:t>
            </a:r>
            <a:endParaRPr kumimoji="1" lang="zh-CN" altLang="en-US" sz="2000" dirty="0"/>
          </a:p>
          <a:p>
            <a:pPr marL="457200" indent="-457200">
              <a:buFont typeface="Wingdings" charset="2"/>
              <a:buChar char="l"/>
            </a:pPr>
            <a:endParaRPr kumimoji="1" lang="en-US" altLang="zh-CN" sz="2800" dirty="0" smtClean="0"/>
          </a:p>
          <a:p>
            <a:pPr marL="457200" indent="-457200">
              <a:buFont typeface="Wingdings" charset="2"/>
              <a:buChar char="l"/>
            </a:pPr>
            <a:endParaRPr kumimoji="1" lang="en-US" altLang="zh-CN" sz="2800" dirty="0"/>
          </a:p>
          <a:p>
            <a:pPr marL="914400" lvl="1" indent="-457200">
              <a:buFont typeface="Wingdings" charset="2"/>
              <a:buChar char="l"/>
            </a:pPr>
            <a:endParaRPr kumimoji="1" lang="zh-CN" altLang="en-US" sz="2800" dirty="0"/>
          </a:p>
        </p:txBody>
      </p:sp>
    </p:spTree>
    <p:extLst>
      <p:ext uri="{BB962C8B-B14F-4D97-AF65-F5344CB8AC3E}">
        <p14:creationId xmlns:p14="http://schemas.microsoft.com/office/powerpoint/2010/main" val="1180785318"/>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686800" cy="706090"/>
          </a:xfrm>
        </p:spPr>
        <p:txBody>
          <a:bodyPr>
            <a:normAutofit/>
          </a:bodyPr>
          <a:lstStyle/>
          <a:p>
            <a:r>
              <a:rPr lang="zh-CN" altLang="en-US" sz="3600" dirty="0"/>
              <a:t>动态时间卷曲距离和</a:t>
            </a:r>
            <a:r>
              <a:rPr lang="en-US" altLang="zh-CN" sz="3600" dirty="0"/>
              <a:t>FLB</a:t>
            </a:r>
            <a:r>
              <a:rPr lang="zh-CN" altLang="en-US" sz="3600" dirty="0"/>
              <a:t>框架的结合实现</a:t>
            </a:r>
            <a:endParaRPr kumimoji="1" lang="zh-CN" altLang="en-US" sz="3600"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kumimoji="1" lang="zh-CN" altLang="en-US" dirty="0" smtClean="0"/>
                  <a:t>实验</a:t>
                </a:r>
              </a:p>
              <a:p>
                <a:pPr lvl="1"/>
                <a:r>
                  <a:rPr kumimoji="1" lang="zh-CN" altLang="en-US" dirty="0" smtClean="0"/>
                  <a:t>算法有效性</a:t>
                </a:r>
                <a:r>
                  <a:rPr kumimoji="1" lang="en-US" altLang="zh-CN" dirty="0" smtClean="0"/>
                  <a:t>---</a:t>
                </a:r>
                <a:r>
                  <a:rPr kumimoji="1" lang="zh-CN" altLang="en-US" dirty="0" smtClean="0"/>
                  <a:t>性能与</a:t>
                </a:r>
                <a14:m>
                  <m:oMath xmlns:m="http://schemas.openxmlformats.org/officeDocument/2006/math">
                    <m:r>
                      <a:rPr kumimoji="1" lang="zh-CN" altLang="en-US" i="1" smtClean="0">
                        <a:latin typeface="Cambria Math" charset="0"/>
                        <a:ea typeface="Cambria Math" charset="0"/>
                        <a:cs typeface="Cambria Math" charset="0"/>
                      </a:rPr>
                      <m:t>𝛿</m:t>
                    </m:r>
                  </m:oMath>
                </a14:m>
                <a:r>
                  <a:rPr kumimoji="1" lang="zh-CN" altLang="en-US" dirty="0" smtClean="0"/>
                  <a:t>之间的关系</a:t>
                </a:r>
              </a:p>
              <a:p>
                <a:pPr marL="457200" lvl="1" indent="0">
                  <a:buNone/>
                </a:pPr>
                <a:endParaRPr kumimoji="1"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0">
                <a:blip r:embed="rId3"/>
                <a:stretch>
                  <a:fillRect l="-1704" t="-2975"/>
                </a:stretch>
              </a:blipFill>
            </p:spPr>
            <p:txBody>
              <a:bodyPr/>
              <a:lstStyle/>
              <a:p>
                <a:r>
                  <a:rPr lang="zh-CN" altLang="en-US">
                    <a:noFill/>
                  </a:rPr>
                  <a:t> </a:t>
                </a:r>
              </a:p>
            </p:txBody>
          </p:sp>
        </mc:Fallback>
      </mc:AlternateContent>
      <p:sp>
        <p:nvSpPr>
          <p:cNvPr id="4" name="幻灯片编号占位符 3"/>
          <p:cNvSpPr>
            <a:spLocks noGrp="1"/>
          </p:cNvSpPr>
          <p:nvPr>
            <p:ph type="sldNum" sz="quarter" idx="12"/>
          </p:nvPr>
        </p:nvSpPr>
        <p:spPr/>
        <p:txBody>
          <a:bodyPr/>
          <a:lstStyle/>
          <a:p>
            <a:fld id="{0C913308-F349-4B6D-A68A-DD1791B4A57B}" type="slidenum">
              <a:rPr lang="zh-CN" altLang="en-US" smtClean="0"/>
              <a:t>49</a:t>
            </a:fld>
            <a:endParaRPr lang="zh-CN" altLang="en-US"/>
          </a:p>
        </p:txBody>
      </p:sp>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2000" y="2276872"/>
            <a:ext cx="7620000" cy="3771900"/>
          </a:xfrm>
          <a:prstGeom prst="rect">
            <a:avLst/>
          </a:prstGeom>
        </p:spPr>
      </p:pic>
    </p:spTree>
    <p:extLst>
      <p:ext uri="{BB962C8B-B14F-4D97-AF65-F5344CB8AC3E}">
        <p14:creationId xmlns:p14="http://schemas.microsoft.com/office/powerpoint/2010/main" val="205469134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686800" cy="706090"/>
          </a:xfrm>
        </p:spPr>
        <p:txBody>
          <a:bodyPr>
            <a:normAutofit/>
          </a:bodyPr>
          <a:lstStyle/>
          <a:p>
            <a:r>
              <a:rPr lang="zh-CN" altLang="en-US" sz="3600" dirty="0"/>
              <a:t>动态时间卷曲距离和</a:t>
            </a:r>
            <a:r>
              <a:rPr lang="en-US" altLang="zh-CN" sz="3600" dirty="0"/>
              <a:t>FLB</a:t>
            </a:r>
            <a:r>
              <a:rPr lang="zh-CN" altLang="en-US" sz="3600" dirty="0"/>
              <a:t>框架的结合实现</a:t>
            </a:r>
            <a:endParaRPr kumimoji="1" lang="zh-CN" altLang="en-US" sz="3600" dirty="0"/>
          </a:p>
        </p:txBody>
      </p:sp>
      <p:sp>
        <p:nvSpPr>
          <p:cNvPr id="3" name="内容占位符 2"/>
          <p:cNvSpPr>
            <a:spLocks noGrp="1"/>
          </p:cNvSpPr>
          <p:nvPr>
            <p:ph idx="1"/>
          </p:nvPr>
        </p:nvSpPr>
        <p:spPr/>
        <p:txBody>
          <a:bodyPr/>
          <a:lstStyle/>
          <a:p>
            <a:r>
              <a:rPr kumimoji="1" lang="zh-CN" altLang="en-US" dirty="0" smtClean="0"/>
              <a:t>实验</a:t>
            </a:r>
          </a:p>
          <a:p>
            <a:pPr lvl="1"/>
            <a:r>
              <a:rPr kumimoji="1" lang="zh-CN" altLang="en-US" dirty="0" smtClean="0"/>
              <a:t>算法可扩展性（含初始化时间）</a:t>
            </a:r>
            <a:endParaRPr kumimoji="1" lang="en-US" altLang="zh-CN" dirty="0" smtClean="0"/>
          </a:p>
          <a:p>
            <a:pPr marL="457200" lvl="1" indent="0">
              <a:buNone/>
            </a:pPr>
            <a:endParaRPr kumimoji="1" lang="en-US" altLang="zh-CN" dirty="0"/>
          </a:p>
          <a:p>
            <a:pPr marL="457200" lvl="1" indent="0">
              <a:buNone/>
            </a:pPr>
            <a:endParaRPr kumimoji="1" lang="zh-CN" altLang="en-US" dirty="0" smtClean="0"/>
          </a:p>
          <a:p>
            <a:pPr marL="457200" lvl="1" indent="0">
              <a:buNone/>
            </a:pPr>
            <a:endParaRPr kumimoji="1" lang="zh-CN" altLang="en-US" dirty="0"/>
          </a:p>
        </p:txBody>
      </p:sp>
      <p:sp>
        <p:nvSpPr>
          <p:cNvPr id="4" name="幻灯片编号占位符 3"/>
          <p:cNvSpPr>
            <a:spLocks noGrp="1"/>
          </p:cNvSpPr>
          <p:nvPr>
            <p:ph type="sldNum" sz="quarter" idx="12"/>
          </p:nvPr>
        </p:nvSpPr>
        <p:spPr/>
        <p:txBody>
          <a:bodyPr/>
          <a:lstStyle/>
          <a:p>
            <a:fld id="{0C913308-F349-4B6D-A68A-DD1791B4A57B}" type="slidenum">
              <a:rPr lang="zh-CN" altLang="en-US" smtClean="0"/>
              <a:t>50</a:t>
            </a:fld>
            <a:endParaRPr lang="zh-CN" altLang="en-US"/>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8800" y="2204863"/>
            <a:ext cx="7901632" cy="3979239"/>
          </a:xfrm>
          <a:prstGeom prst="rect">
            <a:avLst/>
          </a:prstGeom>
        </p:spPr>
      </p:pic>
    </p:spTree>
    <p:extLst>
      <p:ext uri="{BB962C8B-B14F-4D97-AF65-F5344CB8AC3E}">
        <p14:creationId xmlns:p14="http://schemas.microsoft.com/office/powerpoint/2010/main" val="122243195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t>提纲</a:t>
            </a:r>
          </a:p>
        </p:txBody>
      </p:sp>
      <p:sp>
        <p:nvSpPr>
          <p:cNvPr id="3" name="内容占位符 2"/>
          <p:cNvSpPr>
            <a:spLocks noGrp="1"/>
          </p:cNvSpPr>
          <p:nvPr>
            <p:ph idx="1"/>
          </p:nvPr>
        </p:nvSpPr>
        <p:spPr>
          <a:xfrm>
            <a:off x="457200" y="1052736"/>
            <a:ext cx="8686800" cy="5328592"/>
          </a:xfrm>
        </p:spPr>
        <p:txBody>
          <a:bodyPr/>
          <a:lstStyle/>
          <a:p>
            <a:pPr marL="571500" indent="-571500">
              <a:buFont typeface="+mj-ea"/>
              <a:buAutoNum type="ea1JpnChsDbPeriod"/>
            </a:pPr>
            <a:r>
              <a:rPr lang="zh-CN" altLang="en-US" dirty="0"/>
              <a:t>引言</a:t>
            </a:r>
            <a:endParaRPr lang="en-US" altLang="zh-CN" dirty="0"/>
          </a:p>
          <a:p>
            <a:pPr marL="571500" indent="-571500">
              <a:buFont typeface="+mj-ea"/>
              <a:buAutoNum type="ea1JpnChsDbPeriod"/>
            </a:pPr>
            <a:r>
              <a:rPr lang="zh-CN" altLang="zh-CN" dirty="0" smtClean="0"/>
              <a:t>基于</a:t>
            </a:r>
            <a:r>
              <a:rPr lang="zh-CN" altLang="en-US" dirty="0" smtClean="0"/>
              <a:t>多粒度概</a:t>
            </a:r>
            <a:r>
              <a:rPr lang="zh-CN" altLang="en-US" dirty="0"/>
              <a:t>要数据</a:t>
            </a:r>
            <a:r>
              <a:rPr lang="zh-CN" altLang="en-US" dirty="0" smtClean="0"/>
              <a:t>的处理</a:t>
            </a:r>
            <a:r>
              <a:rPr lang="zh-CN" altLang="en-US" dirty="0"/>
              <a:t>框架</a:t>
            </a:r>
            <a:r>
              <a:rPr lang="en-US" altLang="zh-CN" dirty="0"/>
              <a:t>:FTB</a:t>
            </a:r>
            <a:r>
              <a:rPr lang="zh-CN" altLang="en-US" dirty="0"/>
              <a:t>和</a:t>
            </a:r>
            <a:r>
              <a:rPr lang="en-US" altLang="zh-CN" dirty="0"/>
              <a:t>FLB</a:t>
            </a:r>
          </a:p>
          <a:p>
            <a:pPr marL="571500" lvl="0" indent="-571500">
              <a:buFont typeface="+mj-ea"/>
              <a:buAutoNum type="ea1JpnChsDbPeriod"/>
            </a:pPr>
            <a:r>
              <a:rPr lang="zh-CN" altLang="en-US" dirty="0"/>
              <a:t>欧氏距离和</a:t>
            </a:r>
            <a:r>
              <a:rPr lang="en-US" altLang="zh-CN" dirty="0"/>
              <a:t>FTB</a:t>
            </a:r>
            <a:r>
              <a:rPr lang="zh-CN" altLang="en-US" dirty="0"/>
              <a:t>框架的结合实现</a:t>
            </a:r>
            <a:endParaRPr lang="en-US" altLang="zh-CN" dirty="0"/>
          </a:p>
          <a:p>
            <a:pPr marL="571500" lvl="0" indent="-571500">
              <a:buFont typeface="+mj-ea"/>
              <a:buAutoNum type="ea1JpnChsDbPeriod"/>
            </a:pPr>
            <a:r>
              <a:rPr lang="zh-CN" altLang="en-US" dirty="0" smtClean="0"/>
              <a:t>动态</a:t>
            </a:r>
            <a:r>
              <a:rPr lang="zh-CN" altLang="en-US" dirty="0"/>
              <a:t>时间卷曲距离和</a:t>
            </a:r>
            <a:r>
              <a:rPr lang="en-US" altLang="zh-CN" dirty="0"/>
              <a:t>FLB</a:t>
            </a:r>
            <a:r>
              <a:rPr lang="zh-CN" altLang="en-US" dirty="0"/>
              <a:t>框架的结合实现</a:t>
            </a:r>
            <a:endParaRPr lang="en-US" altLang="zh-CN" dirty="0"/>
          </a:p>
          <a:p>
            <a:pPr marL="571500" indent="-571500">
              <a:buFont typeface="+mj-ea"/>
              <a:buAutoNum type="ea1JpnChsDbPeriod"/>
            </a:pPr>
            <a:r>
              <a:rPr lang="zh-CN" altLang="en-US" dirty="0" smtClean="0">
                <a:hlinkClick r:id="" action="ppaction://hlinkshowjump?jump=nextslide"/>
              </a:rPr>
              <a:t>总结</a:t>
            </a:r>
            <a:r>
              <a:rPr lang="zh-CN" altLang="en-US" dirty="0">
                <a:hlinkClick r:id="" action="ppaction://hlinkshowjump?jump=nextslide"/>
              </a:rPr>
              <a:t>和</a:t>
            </a:r>
            <a:r>
              <a:rPr lang="zh-CN" altLang="en-US" dirty="0" smtClean="0">
                <a:hlinkClick r:id="" action="ppaction://hlinkshowjump?jump=nextslide"/>
              </a:rPr>
              <a:t>展望</a:t>
            </a:r>
            <a:endParaRPr lang="en-US" altLang="zh-CN"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t>51</a:t>
            </a:fld>
            <a:endParaRPr lang="zh-CN" altLang="en-US"/>
          </a:p>
        </p:txBody>
      </p:sp>
    </p:spTree>
    <p:extLst>
      <p:ext uri="{BB962C8B-B14F-4D97-AF65-F5344CB8AC3E}">
        <p14:creationId xmlns:p14="http://schemas.microsoft.com/office/powerpoint/2010/main" val="1203660900"/>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t>总结和</a:t>
            </a:r>
            <a:r>
              <a:rPr lang="zh-CN" altLang="en-US" dirty="0" smtClean="0"/>
              <a:t>展望</a:t>
            </a:r>
            <a:endParaRPr lang="zh-CN" altLang="en-US" dirty="0"/>
          </a:p>
        </p:txBody>
      </p:sp>
      <p:sp>
        <p:nvSpPr>
          <p:cNvPr id="3" name="内容占位符 2"/>
          <p:cNvSpPr>
            <a:spLocks noGrp="1"/>
          </p:cNvSpPr>
          <p:nvPr>
            <p:ph idx="1"/>
          </p:nvPr>
        </p:nvSpPr>
        <p:spPr/>
        <p:txBody>
          <a:bodyPr>
            <a:normAutofit fontScale="92500" lnSpcReduction="10000"/>
          </a:bodyPr>
          <a:lstStyle/>
          <a:p>
            <a:r>
              <a:rPr lang="zh-CN" altLang="en-US" dirty="0" smtClean="0"/>
              <a:t>总结</a:t>
            </a:r>
            <a:endParaRPr lang="en-US" altLang="zh-CN" dirty="0" smtClean="0"/>
          </a:p>
          <a:p>
            <a:pPr lvl="1"/>
            <a:r>
              <a:rPr lang="zh-CN" altLang="en-US" dirty="0" smtClean="0"/>
              <a:t>提出了</a:t>
            </a:r>
            <a:r>
              <a:rPr lang="en-US" altLang="zh-CN" dirty="0" smtClean="0"/>
              <a:t>FTB</a:t>
            </a:r>
            <a:r>
              <a:rPr lang="zh-CN" altLang="en-US" dirty="0" smtClean="0"/>
              <a:t>和</a:t>
            </a:r>
            <a:r>
              <a:rPr lang="en-US" altLang="zh-CN" dirty="0" smtClean="0"/>
              <a:t>FLB</a:t>
            </a:r>
            <a:r>
              <a:rPr lang="zh-CN" altLang="en-US" dirty="0" smtClean="0"/>
              <a:t>两种利用多粒度概要数据进行逐步剪枝的查询处理框架</a:t>
            </a:r>
          </a:p>
          <a:p>
            <a:pPr lvl="1"/>
            <a:r>
              <a:rPr lang="zh-CN" altLang="en-US" dirty="0" smtClean="0"/>
              <a:t>针对欧式距离</a:t>
            </a:r>
            <a:r>
              <a:rPr lang="zh-CN" altLang="en-US" dirty="0"/>
              <a:t>，</a:t>
            </a:r>
            <a:r>
              <a:rPr lang="zh-CN" altLang="en-US" dirty="0" smtClean="0"/>
              <a:t>设计了基于</a:t>
            </a:r>
            <a:r>
              <a:rPr lang="en-US" altLang="zh-CN" dirty="0" err="1" smtClean="0"/>
              <a:t>Haar</a:t>
            </a:r>
            <a:r>
              <a:rPr lang="zh-CN" altLang="en-US" dirty="0" smtClean="0"/>
              <a:t>小波的多粒度概要</a:t>
            </a:r>
            <a:r>
              <a:rPr lang="zh-CN" altLang="en-US" dirty="0" smtClean="0"/>
              <a:t>数据</a:t>
            </a:r>
            <a:r>
              <a:rPr lang="zh-CN" altLang="en-US" dirty="0" smtClean="0"/>
              <a:t>和上、下界，</a:t>
            </a:r>
            <a:r>
              <a:rPr lang="zh-CN" altLang="en-US" dirty="0" smtClean="0"/>
              <a:t>提</a:t>
            </a:r>
            <a:r>
              <a:rPr lang="zh-CN" altLang="en-US" dirty="0" smtClean="0"/>
              <a:t>出了基于</a:t>
            </a:r>
            <a:r>
              <a:rPr lang="en-US" altLang="zh-CN" dirty="0" smtClean="0"/>
              <a:t>FTB</a:t>
            </a:r>
            <a:r>
              <a:rPr lang="zh-CN" altLang="en-US" dirty="0" smtClean="0"/>
              <a:t>框架的实现方案</a:t>
            </a:r>
            <a:endParaRPr lang="en-US" altLang="zh-CN" dirty="0" smtClean="0"/>
          </a:p>
          <a:p>
            <a:pPr lvl="1"/>
            <a:r>
              <a:rPr lang="zh-CN" altLang="en-US" dirty="0" smtClean="0"/>
              <a:t>针对动态时间卷曲距离，设计了基于包围信封的多粒度概要</a:t>
            </a:r>
            <a:r>
              <a:rPr lang="zh-CN" altLang="en-US" dirty="0" smtClean="0"/>
              <a:t>数据</a:t>
            </a:r>
            <a:r>
              <a:rPr lang="zh-CN" altLang="en-US" dirty="0" smtClean="0"/>
              <a:t>和下界</a:t>
            </a:r>
            <a:r>
              <a:rPr lang="zh-CN" altLang="en-US" dirty="0" smtClean="0"/>
              <a:t>，</a:t>
            </a:r>
            <a:r>
              <a:rPr lang="zh-CN" altLang="en-US" dirty="0" smtClean="0"/>
              <a:t>提出了基于</a:t>
            </a:r>
            <a:r>
              <a:rPr lang="en-US" altLang="zh-CN" dirty="0" smtClean="0"/>
              <a:t>FLB</a:t>
            </a:r>
            <a:r>
              <a:rPr lang="zh-CN" altLang="en-US" dirty="0" smtClean="0"/>
              <a:t>框架的实现方案。</a:t>
            </a:r>
          </a:p>
          <a:p>
            <a:r>
              <a:rPr lang="zh-CN" altLang="en-US" dirty="0" smtClean="0"/>
              <a:t>展望</a:t>
            </a:r>
            <a:endParaRPr lang="en-US" altLang="zh-CN" dirty="0" smtClean="0"/>
          </a:p>
          <a:p>
            <a:pPr lvl="1"/>
            <a:r>
              <a:rPr lang="zh-CN" altLang="en-US" dirty="0" smtClean="0"/>
              <a:t>针对更多的距离度量方式，设计合理的概要数据，将所提框架得到更多的推广。</a:t>
            </a:r>
          </a:p>
          <a:p>
            <a:pPr lvl="1"/>
            <a:r>
              <a:rPr lang="zh-CN" altLang="en-US" dirty="0" smtClean="0"/>
              <a:t>将查询框架推广到语义轨迹场景中。</a:t>
            </a:r>
            <a:endParaRPr lang="en-US" altLang="zh-CN" dirty="0" smtClean="0"/>
          </a:p>
        </p:txBody>
      </p:sp>
      <p:sp>
        <p:nvSpPr>
          <p:cNvPr id="4" name="灯片编号占位符 3"/>
          <p:cNvSpPr>
            <a:spLocks noGrp="1"/>
          </p:cNvSpPr>
          <p:nvPr>
            <p:ph type="sldNum" sz="quarter" idx="12"/>
          </p:nvPr>
        </p:nvSpPr>
        <p:spPr/>
        <p:txBody>
          <a:bodyPr/>
          <a:lstStyle/>
          <a:p>
            <a:fld id="{0C913308-F349-4B6D-A68A-DD1791B4A57B}" type="slidenum">
              <a:rPr lang="zh-CN" altLang="en-US" smtClean="0"/>
              <a:t>52</a:t>
            </a:fld>
            <a:endParaRPr lang="zh-CN" altLang="en-US"/>
          </a:p>
        </p:txBody>
      </p:sp>
    </p:spTree>
    <p:extLst>
      <p:ext uri="{BB962C8B-B14F-4D97-AF65-F5344CB8AC3E}">
        <p14:creationId xmlns:p14="http://schemas.microsoft.com/office/powerpoint/2010/main" val="2842908718"/>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a:bodyPr>
          <a:lstStyle/>
          <a:p>
            <a:endParaRPr lang="zh-CN" altLang="en-US" dirty="0" smtClean="0"/>
          </a:p>
          <a:p>
            <a:endParaRPr lang="zh-CN" altLang="en-US" dirty="0"/>
          </a:p>
          <a:p>
            <a:endParaRPr lang="zh-CN" altLang="en-US" dirty="0" smtClean="0"/>
          </a:p>
          <a:p>
            <a:pPr marL="0" indent="0" algn="ctr">
              <a:buNone/>
            </a:pPr>
            <a:r>
              <a:rPr lang="zh-CN" altLang="en-US" sz="7200" dirty="0" smtClean="0"/>
              <a:t>   谢谢！</a:t>
            </a:r>
          </a:p>
          <a:p>
            <a:pPr marL="0" indent="0" algn="ctr">
              <a:buNone/>
            </a:pPr>
            <a:r>
              <a:rPr lang="zh-CN" altLang="en-US" sz="7200" dirty="0" smtClean="0"/>
              <a:t>欢迎指正！</a:t>
            </a:r>
            <a:endParaRPr lang="en-US" altLang="zh-CN" sz="7200" dirty="0" smtClean="0"/>
          </a:p>
        </p:txBody>
      </p:sp>
      <p:sp>
        <p:nvSpPr>
          <p:cNvPr id="4" name="灯片编号占位符 3"/>
          <p:cNvSpPr>
            <a:spLocks noGrp="1"/>
          </p:cNvSpPr>
          <p:nvPr>
            <p:ph type="sldNum" sz="quarter" idx="12"/>
          </p:nvPr>
        </p:nvSpPr>
        <p:spPr/>
        <p:txBody>
          <a:bodyPr/>
          <a:lstStyle/>
          <a:p>
            <a:fld id="{0C913308-F349-4B6D-A68A-DD1791B4A57B}" type="slidenum">
              <a:rPr lang="zh-CN" altLang="en-US" smtClean="0"/>
              <a:t>53</a:t>
            </a:fld>
            <a:endParaRPr lang="zh-CN" altLang="en-US"/>
          </a:p>
        </p:txBody>
      </p:sp>
      <p:sp>
        <p:nvSpPr>
          <p:cNvPr id="5" name="标题 4"/>
          <p:cNvSpPr>
            <a:spLocks noGrp="1"/>
          </p:cNvSpPr>
          <p:nvPr>
            <p:ph type="title"/>
          </p:nvPr>
        </p:nvSpPr>
        <p:spPr/>
        <p:txBody>
          <a:bodyPr>
            <a:normAutofit fontScale="90000"/>
          </a:bodyPr>
          <a:lstStyle/>
          <a:p>
            <a:endParaRPr kumimoji="1" lang="zh-CN" altLang="en-US"/>
          </a:p>
        </p:txBody>
      </p:sp>
    </p:spTree>
    <p:extLst>
      <p:ext uri="{BB962C8B-B14F-4D97-AF65-F5344CB8AC3E}">
        <p14:creationId xmlns:p14="http://schemas.microsoft.com/office/powerpoint/2010/main" val="129034704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t>引言</a:t>
            </a:r>
          </a:p>
        </p:txBody>
      </p:sp>
      <p:sp>
        <p:nvSpPr>
          <p:cNvPr id="4" name="灯片编号占位符 3"/>
          <p:cNvSpPr>
            <a:spLocks noGrp="1"/>
          </p:cNvSpPr>
          <p:nvPr>
            <p:ph type="sldNum" sz="quarter" idx="12"/>
          </p:nvPr>
        </p:nvSpPr>
        <p:spPr/>
        <p:txBody>
          <a:bodyPr/>
          <a:lstStyle/>
          <a:p>
            <a:fld id="{0C913308-F349-4B6D-A68A-DD1791B4A57B}" type="slidenum">
              <a:rPr lang="zh-CN" altLang="en-US" smtClean="0"/>
              <a:t>5</a:t>
            </a:fld>
            <a:endParaRPr lang="zh-CN" altLang="en-US"/>
          </a:p>
        </p:txBody>
      </p:sp>
      <p:sp>
        <p:nvSpPr>
          <p:cNvPr id="13" name="文本框 12"/>
          <p:cNvSpPr txBox="1"/>
          <p:nvPr/>
        </p:nvSpPr>
        <p:spPr>
          <a:xfrm>
            <a:off x="251520" y="1624955"/>
            <a:ext cx="3600400" cy="6432530"/>
          </a:xfrm>
          <a:prstGeom prst="rect">
            <a:avLst/>
          </a:prstGeom>
          <a:noFill/>
        </p:spPr>
        <p:txBody>
          <a:bodyPr wrap="square" rtlCol="0">
            <a:spAutoFit/>
          </a:bodyPr>
          <a:lstStyle/>
          <a:p>
            <a:pPr marL="457200" indent="-457200">
              <a:buFont typeface="Wingdings" charset="2"/>
              <a:buChar char="l"/>
            </a:pPr>
            <a:r>
              <a:rPr kumimoji="1" lang="zh-CN" altLang="en-US" sz="2800" dirty="0" smtClean="0"/>
              <a:t>海量的轨迹数据</a:t>
            </a:r>
            <a:endParaRPr kumimoji="1" lang="en-US" altLang="zh-CN" sz="2800" dirty="0" smtClean="0"/>
          </a:p>
          <a:p>
            <a:pPr marL="457200" indent="-457200">
              <a:buFont typeface="Wingdings" charset="2"/>
              <a:buChar char="l"/>
            </a:pPr>
            <a:endParaRPr kumimoji="1" lang="en-US" altLang="zh-CN" sz="2800" dirty="0"/>
          </a:p>
          <a:p>
            <a:pPr marL="457200" indent="-457200">
              <a:buFont typeface="Wingdings" charset="2"/>
              <a:buChar char="l"/>
            </a:pPr>
            <a:endParaRPr kumimoji="1" lang="en-US" altLang="zh-CN" sz="2800" dirty="0" smtClean="0"/>
          </a:p>
          <a:p>
            <a:pPr marL="457200" indent="-457200">
              <a:buFont typeface="Wingdings" charset="2"/>
              <a:buChar char="l"/>
            </a:pPr>
            <a:endParaRPr kumimoji="1" lang="en-US" altLang="zh-CN" sz="2800" dirty="0"/>
          </a:p>
          <a:p>
            <a:pPr marL="457200" indent="-457200">
              <a:buFont typeface="Wingdings" charset="2"/>
              <a:buChar char="l"/>
            </a:pPr>
            <a:r>
              <a:rPr kumimoji="1" lang="zh-CN" altLang="en-US" sz="2800" dirty="0" smtClean="0"/>
              <a:t>分布式</a:t>
            </a:r>
            <a:r>
              <a:rPr kumimoji="1" lang="en-US" altLang="zh-CN" sz="2800" dirty="0" smtClean="0"/>
              <a:t>k</a:t>
            </a:r>
            <a:r>
              <a:rPr kumimoji="1" lang="zh-CN" altLang="en-US" sz="2800" dirty="0" smtClean="0"/>
              <a:t>近邻轨迹查询很重要</a:t>
            </a:r>
            <a:endParaRPr kumimoji="1" lang="en-US" altLang="zh-CN" sz="2800" dirty="0" smtClean="0"/>
          </a:p>
          <a:p>
            <a:pPr marL="914400" lvl="1" indent="-457200">
              <a:buFont typeface="Wingdings" charset="2"/>
              <a:buChar char="u"/>
            </a:pPr>
            <a:r>
              <a:rPr kumimoji="1" lang="zh-CN" altLang="en-US" sz="2000" dirty="0"/>
              <a:t>生产应用</a:t>
            </a:r>
          </a:p>
          <a:p>
            <a:pPr marL="1371600" lvl="2" indent="-457200">
              <a:buFont typeface="Wingdings" charset="2"/>
              <a:buChar char="Ø"/>
            </a:pPr>
            <a:r>
              <a:rPr kumimoji="1" lang="zh-CN" altLang="en-US" sz="2000" dirty="0"/>
              <a:t>城市规划</a:t>
            </a:r>
          </a:p>
          <a:p>
            <a:pPr marL="1371600" lvl="2" indent="-457200">
              <a:buFont typeface="Wingdings" charset="2"/>
              <a:buChar char="Ø"/>
            </a:pPr>
            <a:r>
              <a:rPr kumimoji="1" lang="zh-CN" altLang="en-US" sz="2000" dirty="0"/>
              <a:t>旅游路线推荐</a:t>
            </a:r>
          </a:p>
          <a:p>
            <a:pPr marL="1371600" lvl="2" indent="-457200">
              <a:buFont typeface="Wingdings" charset="2"/>
              <a:buChar char="Ø"/>
            </a:pPr>
            <a:r>
              <a:rPr kumimoji="1" lang="mr-IN" altLang="zh-CN" sz="2000" dirty="0"/>
              <a:t>…</a:t>
            </a:r>
            <a:endParaRPr kumimoji="1" lang="zh-CN" altLang="en-US" sz="2000" dirty="0"/>
          </a:p>
          <a:p>
            <a:pPr marL="914400" lvl="1" indent="-457200">
              <a:buFont typeface="Wingdings" charset="2"/>
              <a:buChar char="u"/>
            </a:pPr>
            <a:r>
              <a:rPr kumimoji="1" lang="zh-CN" altLang="en-US" sz="2000" dirty="0"/>
              <a:t>科学研究</a:t>
            </a:r>
          </a:p>
          <a:p>
            <a:pPr marL="1371600" lvl="2" indent="-457200">
              <a:buFont typeface="Wingdings" charset="2"/>
              <a:buChar char="Ø"/>
            </a:pPr>
            <a:r>
              <a:rPr kumimoji="1" lang="zh-CN" altLang="en-US" sz="2000" dirty="0"/>
              <a:t>异常轨迹检测</a:t>
            </a:r>
            <a:endParaRPr kumimoji="1" lang="en-US" altLang="zh-CN" sz="2000" dirty="0"/>
          </a:p>
          <a:p>
            <a:pPr marL="1371600" lvl="2" indent="-457200">
              <a:buFont typeface="Wingdings" charset="2"/>
              <a:buChar char="Ø"/>
            </a:pPr>
            <a:r>
              <a:rPr kumimoji="1" lang="zh-CN" altLang="en-US" sz="2000" dirty="0"/>
              <a:t>移动模式分析</a:t>
            </a:r>
          </a:p>
          <a:p>
            <a:pPr marL="1371600" lvl="2" indent="-457200">
              <a:buFont typeface="Wingdings" charset="2"/>
              <a:buChar char="Ø"/>
            </a:pPr>
            <a:r>
              <a:rPr kumimoji="1" lang="mr-IN" altLang="zh-CN" sz="2000" dirty="0"/>
              <a:t>…</a:t>
            </a:r>
            <a:endParaRPr kumimoji="1" lang="zh-CN" altLang="en-US" sz="2000" dirty="0"/>
          </a:p>
          <a:p>
            <a:pPr marL="457200" indent="-457200">
              <a:buFont typeface="Wingdings" charset="2"/>
              <a:buChar char="l"/>
            </a:pPr>
            <a:endParaRPr kumimoji="1" lang="en-US" altLang="zh-CN" sz="2800" dirty="0" smtClean="0"/>
          </a:p>
          <a:p>
            <a:pPr marL="457200" indent="-457200">
              <a:buFont typeface="Wingdings" charset="2"/>
              <a:buChar char="l"/>
            </a:pPr>
            <a:endParaRPr kumimoji="1" lang="en-US" altLang="zh-CN" sz="2800" dirty="0"/>
          </a:p>
          <a:p>
            <a:pPr marL="914400" lvl="1" indent="-457200">
              <a:buFont typeface="Wingdings" charset="2"/>
              <a:buChar char="l"/>
            </a:pPr>
            <a:endParaRPr kumimoji="1" lang="zh-CN" altLang="en-US" sz="2800" dirty="0"/>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66514" y="1638418"/>
            <a:ext cx="5020286" cy="3806805"/>
          </a:xfrm>
          <a:prstGeom prst="rect">
            <a:avLst/>
          </a:prstGeom>
        </p:spPr>
      </p:pic>
    </p:spTree>
    <p:extLst>
      <p:ext uri="{BB962C8B-B14F-4D97-AF65-F5344CB8AC3E}">
        <p14:creationId xmlns:p14="http://schemas.microsoft.com/office/powerpoint/2010/main" val="203545125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t>引言</a:t>
            </a:r>
          </a:p>
        </p:txBody>
      </p:sp>
      <p:sp>
        <p:nvSpPr>
          <p:cNvPr id="4" name="灯片编号占位符 3"/>
          <p:cNvSpPr>
            <a:spLocks noGrp="1"/>
          </p:cNvSpPr>
          <p:nvPr>
            <p:ph type="sldNum" sz="quarter" idx="12"/>
          </p:nvPr>
        </p:nvSpPr>
        <p:spPr/>
        <p:txBody>
          <a:bodyPr/>
          <a:lstStyle/>
          <a:p>
            <a:fld id="{0C913308-F349-4B6D-A68A-DD1791B4A57B}" type="slidenum">
              <a:rPr lang="zh-CN" altLang="en-US" smtClean="0"/>
              <a:t>6</a:t>
            </a:fld>
            <a:endParaRPr lang="zh-CN" altLang="en-US"/>
          </a:p>
        </p:txBody>
      </p:sp>
      <p:sp>
        <p:nvSpPr>
          <p:cNvPr id="13" name="文本框 12"/>
          <p:cNvSpPr txBox="1"/>
          <p:nvPr/>
        </p:nvSpPr>
        <p:spPr>
          <a:xfrm>
            <a:off x="251520" y="1624955"/>
            <a:ext cx="3600400" cy="5755422"/>
          </a:xfrm>
          <a:prstGeom prst="rect">
            <a:avLst/>
          </a:prstGeom>
          <a:noFill/>
        </p:spPr>
        <p:txBody>
          <a:bodyPr wrap="square" rtlCol="0">
            <a:spAutoFit/>
          </a:bodyPr>
          <a:lstStyle/>
          <a:p>
            <a:pPr marL="457200" indent="-457200">
              <a:buFont typeface="Wingdings" charset="2"/>
              <a:buChar char="l"/>
            </a:pPr>
            <a:r>
              <a:rPr kumimoji="1" lang="zh-CN" altLang="en-US" sz="2800" dirty="0" smtClean="0"/>
              <a:t>海量的轨迹数据</a:t>
            </a:r>
            <a:endParaRPr kumimoji="1" lang="en-US" altLang="zh-CN" sz="2800" dirty="0" smtClean="0"/>
          </a:p>
          <a:p>
            <a:pPr marL="457200" indent="-457200">
              <a:buFont typeface="Wingdings" charset="2"/>
              <a:buChar char="l"/>
            </a:pPr>
            <a:endParaRPr kumimoji="1" lang="en-US" altLang="zh-CN" sz="2800" dirty="0"/>
          </a:p>
          <a:p>
            <a:pPr marL="457200" indent="-457200">
              <a:buFont typeface="Wingdings" charset="2"/>
              <a:buChar char="l"/>
            </a:pPr>
            <a:endParaRPr kumimoji="1" lang="en-US" altLang="zh-CN" sz="2800" dirty="0" smtClean="0"/>
          </a:p>
          <a:p>
            <a:pPr marL="457200" indent="-457200">
              <a:buFont typeface="Wingdings" charset="2"/>
              <a:buChar char="l"/>
            </a:pPr>
            <a:endParaRPr kumimoji="1" lang="en-US" altLang="zh-CN" sz="2800" dirty="0"/>
          </a:p>
          <a:p>
            <a:pPr marL="457200" indent="-457200">
              <a:buFont typeface="Wingdings" charset="2"/>
              <a:buChar char="l"/>
            </a:pPr>
            <a:r>
              <a:rPr kumimoji="1" lang="zh-CN" altLang="en-US" sz="2800" dirty="0" smtClean="0"/>
              <a:t>分布式</a:t>
            </a:r>
            <a:r>
              <a:rPr kumimoji="1" lang="en-US" altLang="zh-CN" sz="2800" dirty="0" smtClean="0"/>
              <a:t>k</a:t>
            </a:r>
            <a:r>
              <a:rPr kumimoji="1" lang="zh-CN" altLang="en-US" sz="2800" dirty="0" smtClean="0"/>
              <a:t>近邻轨迹查询很重要</a:t>
            </a:r>
            <a:endParaRPr kumimoji="1" lang="en-US" altLang="zh-CN" sz="2800" dirty="0" smtClean="0"/>
          </a:p>
          <a:p>
            <a:pPr marL="457200" indent="-457200">
              <a:buFont typeface="Wingdings" charset="2"/>
              <a:buChar char="l"/>
            </a:pPr>
            <a:endParaRPr kumimoji="1" lang="en-US" altLang="zh-CN" sz="2800" dirty="0" smtClean="0"/>
          </a:p>
          <a:p>
            <a:pPr marL="457200" indent="-457200">
              <a:buFont typeface="Wingdings" charset="2"/>
              <a:buChar char="l"/>
            </a:pPr>
            <a:endParaRPr kumimoji="1" lang="en-US" altLang="zh-CN" sz="2800" dirty="0"/>
          </a:p>
          <a:p>
            <a:pPr marL="457200" indent="-457200">
              <a:buFont typeface="Wingdings" charset="2"/>
              <a:buChar char="l"/>
            </a:pPr>
            <a:r>
              <a:rPr kumimoji="1" lang="zh-CN" altLang="en-US" sz="2800" dirty="0" smtClean="0"/>
              <a:t>挑战多</a:t>
            </a:r>
          </a:p>
          <a:p>
            <a:pPr marL="914400" lvl="1" indent="-457200">
              <a:buFont typeface="Wingdings" charset="2"/>
              <a:buChar char="u"/>
            </a:pPr>
            <a:r>
              <a:rPr kumimoji="1" lang="zh-CN" altLang="en-US" sz="2000" dirty="0" smtClean="0"/>
              <a:t>通信开销大</a:t>
            </a:r>
          </a:p>
          <a:p>
            <a:pPr marL="914400" lvl="1" indent="-457200">
              <a:buFont typeface="Wingdings" charset="2"/>
              <a:buChar char="u"/>
            </a:pPr>
            <a:r>
              <a:rPr kumimoji="1" lang="zh-CN" altLang="en-US" sz="2000" dirty="0" smtClean="0"/>
              <a:t>时效性</a:t>
            </a:r>
          </a:p>
          <a:p>
            <a:pPr marL="914400" lvl="1" indent="-457200">
              <a:buFont typeface="Wingdings" charset="2"/>
              <a:buChar char="u"/>
            </a:pPr>
            <a:r>
              <a:rPr kumimoji="1" lang="zh-CN" altLang="en-US" sz="2000" dirty="0"/>
              <a:t>距离种类</a:t>
            </a:r>
            <a:r>
              <a:rPr kumimoji="1" lang="zh-CN" altLang="en-US" sz="2000" dirty="0" smtClean="0"/>
              <a:t>多</a:t>
            </a:r>
          </a:p>
          <a:p>
            <a:pPr marL="914400" lvl="1" indent="-457200">
              <a:buFont typeface="Wingdings" charset="2"/>
              <a:buChar char="l"/>
            </a:pPr>
            <a:endParaRPr kumimoji="1" lang="en-US" altLang="zh-CN" sz="2800" dirty="0"/>
          </a:p>
          <a:p>
            <a:pPr marL="914400" lvl="1" indent="-457200">
              <a:buFont typeface="Wingdings" charset="2"/>
              <a:buChar char="l"/>
            </a:pPr>
            <a:endParaRPr kumimoji="1" lang="zh-CN" altLang="en-US" sz="2800" dirty="0"/>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09548" y="1772815"/>
            <a:ext cx="5032972" cy="3816425"/>
          </a:xfrm>
          <a:prstGeom prst="rect">
            <a:avLst/>
          </a:prstGeom>
        </p:spPr>
      </p:pic>
    </p:spTree>
    <p:extLst>
      <p:ext uri="{BB962C8B-B14F-4D97-AF65-F5344CB8AC3E}">
        <p14:creationId xmlns:p14="http://schemas.microsoft.com/office/powerpoint/2010/main" val="129089439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t>引言</a:t>
            </a:r>
          </a:p>
        </p:txBody>
      </p:sp>
      <p:sp>
        <p:nvSpPr>
          <p:cNvPr id="3" name="内容占位符 2"/>
          <p:cNvSpPr>
            <a:spLocks noGrp="1"/>
          </p:cNvSpPr>
          <p:nvPr>
            <p:ph idx="1"/>
          </p:nvPr>
        </p:nvSpPr>
        <p:spPr>
          <a:solidFill>
            <a:schemeClr val="bg1"/>
          </a:solidFill>
        </p:spPr>
        <p:txBody>
          <a:bodyPr/>
          <a:lstStyle/>
          <a:p>
            <a:r>
              <a:rPr lang="zh-CN" altLang="en-US" dirty="0" smtClean="0"/>
              <a:t>已有工作：集中式</a:t>
            </a:r>
            <a:r>
              <a:rPr lang="en-US" altLang="zh-CN" dirty="0" smtClean="0"/>
              <a:t>/</a:t>
            </a:r>
            <a:r>
              <a:rPr lang="zh-CN" altLang="en-US" dirty="0" smtClean="0"/>
              <a:t>分布式</a:t>
            </a:r>
            <a:endParaRPr lang="en-US" altLang="zh-CN" dirty="0" smtClean="0"/>
          </a:p>
          <a:p>
            <a:pPr lvl="1"/>
            <a:r>
              <a:rPr lang="zh-CN" altLang="en-US" dirty="0" smtClean="0"/>
              <a:t>集中式环境下查询：</a:t>
            </a:r>
            <a:endParaRPr lang="en-US" altLang="zh-CN" dirty="0" smtClean="0"/>
          </a:p>
          <a:p>
            <a:pPr lvl="2"/>
            <a:r>
              <a:rPr lang="zh-CN" altLang="en-US" dirty="0" smtClean="0"/>
              <a:t>构建轨迹数据管理：</a:t>
            </a:r>
            <a:endParaRPr lang="en-US" altLang="zh-CN" dirty="0" smtClean="0"/>
          </a:p>
          <a:p>
            <a:pPr lvl="3"/>
            <a:r>
              <a:rPr lang="en-US" altLang="zh-CN" dirty="0" smtClean="0"/>
              <a:t>PIST[GeoInfo08],</a:t>
            </a:r>
            <a:r>
              <a:rPr lang="en-US" altLang="zh-CN" dirty="0" err="1" smtClean="0"/>
              <a:t>TrajStore</a:t>
            </a:r>
            <a:r>
              <a:rPr lang="en-US" altLang="zh-CN" dirty="0" smtClean="0"/>
              <a:t>[ICDE10], </a:t>
            </a:r>
            <a:r>
              <a:rPr lang="en-US" altLang="zh-CN" dirty="0" err="1" smtClean="0"/>
              <a:t>SharkDB</a:t>
            </a:r>
            <a:r>
              <a:rPr lang="en-US" altLang="zh-CN" dirty="0" smtClean="0"/>
              <a:t>[SIGMOD18]</a:t>
            </a:r>
            <a:endParaRPr lang="zh-CN" altLang="en-US" dirty="0" smtClean="0"/>
          </a:p>
          <a:p>
            <a:pPr lvl="2"/>
            <a:r>
              <a:rPr lang="zh-CN" altLang="en-US" dirty="0" smtClean="0"/>
              <a:t>基于数据降维的策略：</a:t>
            </a:r>
          </a:p>
          <a:p>
            <a:pPr lvl="3"/>
            <a:r>
              <a:rPr lang="en-US" altLang="zh-CN" dirty="0"/>
              <a:t>Agrawal[FODO93], </a:t>
            </a:r>
            <a:r>
              <a:rPr lang="en-US" altLang="zh-CN" dirty="0" err="1"/>
              <a:t>Rafiei</a:t>
            </a:r>
            <a:r>
              <a:rPr lang="en-US" altLang="zh-CN" dirty="0"/>
              <a:t> </a:t>
            </a:r>
            <a:r>
              <a:rPr lang="en-US" altLang="zh-CN" dirty="0" smtClean="0"/>
              <a:t>[VLDB02]</a:t>
            </a:r>
          </a:p>
          <a:p>
            <a:pPr lvl="2"/>
            <a:r>
              <a:rPr lang="zh-CN" altLang="en-US" dirty="0" smtClean="0"/>
              <a:t>基于轨迹索引的策略：</a:t>
            </a:r>
          </a:p>
          <a:p>
            <a:pPr lvl="3"/>
            <a:r>
              <a:rPr lang="en-US" altLang="zh-CN" dirty="0" err="1" smtClean="0"/>
              <a:t>Frentzos</a:t>
            </a:r>
            <a:r>
              <a:rPr lang="en-US" altLang="zh-CN" dirty="0" smtClean="0"/>
              <a:t>[GeoInfo07],</a:t>
            </a:r>
            <a:r>
              <a:rPr lang="en-US" altLang="zh-CN" dirty="0"/>
              <a:t>Ralf[VLDB10],</a:t>
            </a:r>
            <a:r>
              <a:rPr lang="en-US" altLang="zh-CN" dirty="0" smtClean="0"/>
              <a:t>Chen[SIGMOD10]</a:t>
            </a:r>
            <a:r>
              <a:rPr lang="zh-CN" altLang="en-US" dirty="0" smtClean="0"/>
              <a:t>等</a:t>
            </a:r>
          </a:p>
          <a:p>
            <a:pPr lvl="2"/>
            <a:r>
              <a:rPr lang="zh-CN" altLang="en-US" dirty="0" smtClean="0"/>
              <a:t>基于上下界的剪枝策略：</a:t>
            </a:r>
            <a:endParaRPr lang="zh-CN" altLang="en-US" dirty="0"/>
          </a:p>
          <a:p>
            <a:pPr lvl="3"/>
            <a:r>
              <a:rPr lang="en-US" altLang="zh-CN" dirty="0" err="1" smtClean="0"/>
              <a:t>Skoumas</a:t>
            </a:r>
            <a:r>
              <a:rPr lang="en-US" altLang="zh-CN" dirty="0" smtClean="0"/>
              <a:t>[SIGSPATIAL14],Wang[ICDE17]</a:t>
            </a:r>
            <a:endParaRPr lang="en-US" altLang="zh-CN"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t>7</a:t>
            </a:fld>
            <a:endParaRPr lang="zh-CN" altLang="en-US"/>
          </a:p>
        </p:txBody>
      </p:sp>
    </p:spTree>
    <p:extLst>
      <p:ext uri="{BB962C8B-B14F-4D97-AF65-F5344CB8AC3E}">
        <p14:creationId xmlns:p14="http://schemas.microsoft.com/office/powerpoint/2010/main" val="274152322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t>引言</a:t>
            </a:r>
          </a:p>
        </p:txBody>
      </p:sp>
      <p:sp>
        <p:nvSpPr>
          <p:cNvPr id="3" name="内容占位符 2"/>
          <p:cNvSpPr>
            <a:spLocks noGrp="1"/>
          </p:cNvSpPr>
          <p:nvPr>
            <p:ph idx="1"/>
          </p:nvPr>
        </p:nvSpPr>
        <p:spPr/>
        <p:txBody>
          <a:bodyPr/>
          <a:lstStyle/>
          <a:p>
            <a:r>
              <a:rPr lang="zh-CN" altLang="en-US" dirty="0" smtClean="0"/>
              <a:t>已有工作</a:t>
            </a:r>
            <a:r>
              <a:rPr lang="zh-CN" altLang="en-US" dirty="0"/>
              <a:t>：</a:t>
            </a:r>
            <a:endParaRPr lang="en-US" altLang="zh-CN" dirty="0" smtClean="0"/>
          </a:p>
          <a:p>
            <a:pPr lvl="1"/>
            <a:r>
              <a:rPr lang="zh-CN" altLang="en-US" dirty="0" smtClean="0"/>
              <a:t>分布式环境下查询：</a:t>
            </a:r>
            <a:endParaRPr lang="en-US" altLang="zh-CN" dirty="0" smtClean="0"/>
          </a:p>
          <a:p>
            <a:pPr lvl="2"/>
            <a:r>
              <a:rPr lang="zh-CN" altLang="en-US" dirty="0" smtClean="0"/>
              <a:t>构建轨迹数据管理：</a:t>
            </a:r>
            <a:endParaRPr lang="en-US" altLang="zh-CN" dirty="0" smtClean="0"/>
          </a:p>
          <a:p>
            <a:pPr lvl="3"/>
            <a:r>
              <a:rPr lang="en-US" altLang="zh-CN" dirty="0" smtClean="0"/>
              <a:t>TRUSTER[Dasfaa09],</a:t>
            </a:r>
            <a:r>
              <a:rPr lang="en-US" altLang="zh-CN" dirty="0" err="1" smtClean="0"/>
              <a:t>TrajSpark</a:t>
            </a:r>
            <a:r>
              <a:rPr lang="en-US" altLang="zh-CN" dirty="0" smtClean="0"/>
              <a:t>[Waim17], </a:t>
            </a:r>
            <a:r>
              <a:rPr lang="en-US" altLang="zh-CN" dirty="0" err="1" smtClean="0"/>
              <a:t>OceanST</a:t>
            </a:r>
            <a:r>
              <a:rPr lang="en-US" altLang="zh-CN" dirty="0" smtClean="0"/>
              <a:t>[VLDB17]</a:t>
            </a:r>
            <a:r>
              <a:rPr lang="zh-CN" altLang="en-US" dirty="0" smtClean="0"/>
              <a:t>等</a:t>
            </a:r>
            <a:endParaRPr lang="en-US" altLang="zh-CN" dirty="0" smtClean="0"/>
          </a:p>
          <a:p>
            <a:pPr lvl="2"/>
            <a:r>
              <a:rPr lang="zh-CN" altLang="en-US" dirty="0" smtClean="0"/>
              <a:t>基于包围信封的策略：</a:t>
            </a:r>
          </a:p>
          <a:p>
            <a:pPr lvl="3"/>
            <a:r>
              <a:rPr lang="en-US" altLang="zh-CN" dirty="0" err="1" smtClean="0"/>
              <a:t>Dimitrios</a:t>
            </a:r>
            <a:r>
              <a:rPr lang="en-US" altLang="zh-CN" dirty="0" smtClean="0"/>
              <a:t>[ICDE11,TKDE13]</a:t>
            </a:r>
            <a:endParaRPr lang="zh-CN" altLang="en-US" dirty="0" smtClean="0"/>
          </a:p>
          <a:p>
            <a:pPr lvl="2"/>
            <a:r>
              <a:rPr lang="zh-CN" altLang="en-US" dirty="0" smtClean="0"/>
              <a:t>基于多粒度概要数据的策略：</a:t>
            </a:r>
            <a:endParaRPr lang="zh-CN" altLang="en-US" dirty="0"/>
          </a:p>
          <a:p>
            <a:pPr lvl="3"/>
            <a:r>
              <a:rPr lang="en-US" altLang="zh-CN" dirty="0" smtClean="0"/>
              <a:t>LEEWAVE[VLDB08],Bandwidth[ICBD15]</a:t>
            </a:r>
            <a:endParaRPr lang="en-US" altLang="zh-CN"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t>8</a:t>
            </a:fld>
            <a:endParaRPr lang="zh-CN" altLang="en-US"/>
          </a:p>
        </p:txBody>
      </p:sp>
    </p:spTree>
    <p:extLst>
      <p:ext uri="{BB962C8B-B14F-4D97-AF65-F5344CB8AC3E}">
        <p14:creationId xmlns:p14="http://schemas.microsoft.com/office/powerpoint/2010/main" val="19708531"/>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办公室">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主题">
  <a:themeElements>
    <a:clrScheme name="办公室">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主题">
  <a:themeElements>
    <a:clrScheme name="办公室">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行政公文纸.thmx</Template>
  <TotalTime>14355</TotalTime>
  <Words>3986</Words>
  <Application>Microsoft Macintosh PowerPoint</Application>
  <PresentationFormat>全屏显示(4:3)</PresentationFormat>
  <Paragraphs>463</Paragraphs>
  <Slides>54</Slides>
  <Notes>50</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54</vt:i4>
      </vt:variant>
    </vt:vector>
  </HeadingPairs>
  <TitlesOfParts>
    <vt:vector size="62" baseType="lpstr">
      <vt:lpstr>Calibri</vt:lpstr>
      <vt:lpstr>Cambria Math</vt:lpstr>
      <vt:lpstr>Mangal</vt:lpstr>
      <vt:lpstr>Times New Roman</vt:lpstr>
      <vt:lpstr>Wingdings</vt:lpstr>
      <vt:lpstr>宋体</vt:lpstr>
      <vt:lpstr>Arial</vt:lpstr>
      <vt:lpstr>Office 主题</vt:lpstr>
      <vt:lpstr>分布式k近邻轨迹查询</vt:lpstr>
      <vt:lpstr>提纲</vt:lpstr>
      <vt:lpstr>提纲</vt:lpstr>
      <vt:lpstr>引言</vt:lpstr>
      <vt:lpstr>引言</vt:lpstr>
      <vt:lpstr>引言</vt:lpstr>
      <vt:lpstr>引言</vt:lpstr>
      <vt:lpstr>引言</vt:lpstr>
      <vt:lpstr>引言</vt:lpstr>
      <vt:lpstr>提纲</vt:lpstr>
      <vt:lpstr>基于多粒度概要数据的处理框架:FTB和FLB</vt:lpstr>
      <vt:lpstr>基于多粒度概要数据的处理框架:FTB和FLB</vt:lpstr>
      <vt:lpstr>基于多粒度概要数据的处理框架:FTB和FLB</vt:lpstr>
      <vt:lpstr>基于多粒度概要数据的处理框架:FTB和FLB</vt:lpstr>
      <vt:lpstr>基于多粒度概要数据的处理框架:FTB和FLB</vt:lpstr>
      <vt:lpstr>基于多粒度概要数据的处理框架:FTB和FLB</vt:lpstr>
      <vt:lpstr>基于多粒度概要数据的处理框架:FTB和FLB</vt:lpstr>
      <vt:lpstr>基于多粒度概要数据的处理框架:FTB和FLB</vt:lpstr>
      <vt:lpstr>基于多粒度概要数据的处理框架:FTB和FLB</vt:lpstr>
      <vt:lpstr>基于多粒度概要数据的处理框架:FTB和FLB</vt:lpstr>
      <vt:lpstr>提纲</vt:lpstr>
      <vt:lpstr>欧氏距离和FTB框架的结合实现</vt:lpstr>
      <vt:lpstr>欧氏距离和FTB框架的结合实现</vt:lpstr>
      <vt:lpstr>欧氏距离和FTB框架的结合实现</vt:lpstr>
      <vt:lpstr>欧氏距离和FTB框架的结合实现</vt:lpstr>
      <vt:lpstr>欧氏距离和FTB框架的结合实现</vt:lpstr>
      <vt:lpstr>欧氏距离和FTB框架的结合实现</vt:lpstr>
      <vt:lpstr>欧氏距离和FTB框架的结合实现</vt:lpstr>
      <vt:lpstr>欧氏距离和FTB框架的结合实现</vt:lpstr>
      <vt:lpstr>欧氏距离和FTB框架的结合实现</vt:lpstr>
      <vt:lpstr>欧氏距离和FTB框架的结合实现</vt:lpstr>
      <vt:lpstr>欧氏距离和FTB框架的结合实现</vt:lpstr>
      <vt:lpstr>欧氏距离和FTB框架的结合实现</vt:lpstr>
      <vt:lpstr>欧氏距离和FTB框架的结合实现</vt:lpstr>
      <vt:lpstr>欧氏距离和FTB框架的结合实现</vt:lpstr>
      <vt:lpstr>欧氏距离和FTB框架的结合实现</vt:lpstr>
      <vt:lpstr>欧氏距离和FTB框架的结合实现</vt:lpstr>
      <vt:lpstr>欧氏距离和FTB框架的结合实现</vt:lpstr>
      <vt:lpstr>提纲</vt:lpstr>
      <vt:lpstr>动态时间卷曲距离和FLB框架的结合实现</vt:lpstr>
      <vt:lpstr>动态时间卷曲距离和FLB框架的结合实现</vt:lpstr>
      <vt:lpstr>动态时间卷曲距离和FLB框架的结合实现</vt:lpstr>
      <vt:lpstr>动态时间卷曲距离和FLB框架的结合实现</vt:lpstr>
      <vt:lpstr>动态时间卷曲距离和FLB框架的结合实现</vt:lpstr>
      <vt:lpstr>动态时间卷曲距离和FLB框架的结合实现</vt:lpstr>
      <vt:lpstr>动态时间卷曲距离和FLB框架的结合实现</vt:lpstr>
      <vt:lpstr>动态时间卷曲距离和FLB框架的结合实现</vt:lpstr>
      <vt:lpstr>动态时间卷曲距离和FLB框架的结合实现</vt:lpstr>
      <vt:lpstr>动态时间卷曲距离和FLB框架的结合实现</vt:lpstr>
      <vt:lpstr>动态时间卷曲距离和FLB框架的结合实现</vt:lpstr>
      <vt:lpstr>动态时间卷曲距离和FLB框架的结合实现</vt:lpstr>
      <vt:lpstr>提纲</vt:lpstr>
      <vt:lpstr>总结和展望</vt:lpstr>
      <vt:lpstr>PowerPoint 演示文稿</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分布式内存数据库系统中的查询处理技术</dc:title>
  <dc:creator>Robert</dc:creator>
  <cp:lastModifiedBy>章志刚</cp:lastModifiedBy>
  <cp:revision>1602</cp:revision>
  <dcterms:created xsi:type="dcterms:W3CDTF">2015-03-09T05:38:43Z</dcterms:created>
  <dcterms:modified xsi:type="dcterms:W3CDTF">2018-03-22T02:06:36Z</dcterms:modified>
</cp:coreProperties>
</file>